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9" r:id="rId2"/>
  </p:sldMasterIdLst>
  <p:notesMasterIdLst>
    <p:notesMasterId r:id="rId31"/>
  </p:notesMasterIdLst>
  <p:sldIdLst>
    <p:sldId id="311" r:id="rId3"/>
    <p:sldId id="366" r:id="rId4"/>
    <p:sldId id="322" r:id="rId5"/>
    <p:sldId id="340" r:id="rId6"/>
    <p:sldId id="384" r:id="rId7"/>
    <p:sldId id="367" r:id="rId8"/>
    <p:sldId id="385" r:id="rId9"/>
    <p:sldId id="372" r:id="rId10"/>
    <p:sldId id="281" r:id="rId11"/>
    <p:sldId id="352" r:id="rId12"/>
    <p:sldId id="370" r:id="rId13"/>
    <p:sldId id="371" r:id="rId14"/>
    <p:sldId id="386" r:id="rId15"/>
    <p:sldId id="363" r:id="rId16"/>
    <p:sldId id="374" r:id="rId17"/>
    <p:sldId id="388" r:id="rId18"/>
    <p:sldId id="387" r:id="rId19"/>
    <p:sldId id="389" r:id="rId20"/>
    <p:sldId id="342" r:id="rId21"/>
    <p:sldId id="395" r:id="rId22"/>
    <p:sldId id="394" r:id="rId23"/>
    <p:sldId id="293" r:id="rId24"/>
    <p:sldId id="259" r:id="rId25"/>
    <p:sldId id="258" r:id="rId26"/>
    <p:sldId id="256" r:id="rId27"/>
    <p:sldId id="396" r:id="rId28"/>
    <p:sldId id="397" r:id="rId29"/>
    <p:sldId id="39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毕设答辩" id="{74A88C6D-78C6-4E80-930D-4DCDE2FA78E2}">
          <p14:sldIdLst>
            <p14:sldId id="311"/>
            <p14:sldId id="366"/>
            <p14:sldId id="322"/>
            <p14:sldId id="340"/>
            <p14:sldId id="384"/>
            <p14:sldId id="367"/>
            <p14:sldId id="385"/>
            <p14:sldId id="372"/>
            <p14:sldId id="281"/>
            <p14:sldId id="352"/>
            <p14:sldId id="370"/>
            <p14:sldId id="371"/>
            <p14:sldId id="386"/>
            <p14:sldId id="363"/>
            <p14:sldId id="374"/>
            <p14:sldId id="388"/>
            <p14:sldId id="387"/>
            <p14:sldId id="389"/>
            <p14:sldId id="342"/>
            <p14:sldId id="395"/>
            <p14:sldId id="394"/>
            <p14:sldId id="293"/>
            <p14:sldId id="259"/>
            <p14:sldId id="258"/>
            <p14:sldId id="256"/>
            <p14:sldId id="396"/>
            <p14:sldId id="397"/>
            <p14:sldId id="398"/>
          </p14:sldIdLst>
        </p14:section>
      </p14:sectionLst>
    </p:ext>
    <p:ext uri="{EFAFB233-063F-42B5-8137-9DF3F51BA10A}">
      <p15:sldGuideLst xmlns:p15="http://schemas.microsoft.com/office/powerpoint/2012/main">
        <p15:guide id="1" pos="7310" userDrawn="1">
          <p15:clr>
            <a:srgbClr val="A4A3A4"/>
          </p15:clr>
        </p15:guide>
        <p15:guide id="2" orient="horz" pos="332" userDrawn="1">
          <p15:clr>
            <a:srgbClr val="A4A3A4"/>
          </p15:clr>
        </p15:guide>
        <p15:guide id="3" orient="horz" pos="4004" userDrawn="1">
          <p15:clr>
            <a:srgbClr val="A4A3A4"/>
          </p15:clr>
        </p15:guide>
        <p15:guide id="4" pos="3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金玲 黄" initials="金玲" lastIdx="1" clrIdx="0"/>
  <p:cmAuthor id="2" name="无 名" initials="无"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125"/>
    <a:srgbClr val="1D1B1C"/>
    <a:srgbClr val="A6A6A6"/>
    <a:srgbClr val="004181"/>
    <a:srgbClr val="DF5356"/>
    <a:srgbClr val="FFFFFF"/>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54899" autoAdjust="0"/>
  </p:normalViewPr>
  <p:slideViewPr>
    <p:cSldViewPr snapToGrid="0" showGuides="1">
      <p:cViewPr>
        <p:scale>
          <a:sx n="100" d="100"/>
          <a:sy n="100" d="100"/>
        </p:scale>
        <p:origin x="1746" y="-258"/>
      </p:cViewPr>
      <p:guideLst>
        <p:guide pos="7310"/>
        <p:guide orient="horz" pos="332"/>
        <p:guide orient="horz" pos="4004"/>
        <p:guide pos="3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基于自适应轻量化小波神经网络的自动调制分类</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上图是我们设计的自动调制分类的模型，可以分成</a:t>
            </a:r>
            <a:r>
              <a:rPr lang="en-US" altLang="zh-CN" dirty="0"/>
              <a:t>3</a:t>
            </a:r>
            <a:r>
              <a:rPr lang="zh-CN" altLang="en-US" dirty="0"/>
              <a:t>个部分，一是</a:t>
            </a:r>
            <a:r>
              <a:rPr lang="en-US" altLang="zh-CN" dirty="0"/>
              <a:t>backbone</a:t>
            </a:r>
            <a:r>
              <a:rPr lang="zh-CN" altLang="en-US" dirty="0"/>
              <a:t>，</a:t>
            </a:r>
            <a:r>
              <a:rPr lang="en-US" altLang="zh-CN" dirty="0"/>
              <a:t>backbone</a:t>
            </a:r>
            <a:r>
              <a:rPr lang="zh-CN" altLang="en-US" dirty="0"/>
              <a:t>由初始化卷积层、多层自适应小波神经网络层，全连接等层组成。</a:t>
            </a:r>
            <a:endParaRPr lang="en-US" altLang="zh-CN" dirty="0"/>
          </a:p>
          <a:p>
            <a:r>
              <a:rPr lang="zh-CN" altLang="en-US" dirty="0"/>
              <a:t>针对上文中提到的如何在保证精度的前提下，降低模型参数量与计算复杂度。我们设计了基于轻量化自适应小波神经网络的自动调制分类模型，在保证模型精度的前提下，大大降低模型参数量与计算复杂度。在输入阶段，将信号样本的原始数据转换为</a:t>
            </a:r>
            <a:r>
              <a:rPr lang="en-US" altLang="zh-CN" dirty="0"/>
              <a:t>N∗1∗2∗L</a:t>
            </a:r>
            <a:r>
              <a:rPr lang="zh-CN" altLang="en-US" dirty="0"/>
              <a:t>的张量矩阵，其中</a:t>
            </a:r>
            <a:r>
              <a:rPr lang="en-US" altLang="zh-CN" dirty="0"/>
              <a:t>N</a:t>
            </a:r>
            <a:r>
              <a:rPr lang="zh-CN" altLang="en-US" dirty="0"/>
              <a:t>表示批处理大小，</a:t>
            </a:r>
            <a:r>
              <a:rPr lang="en-US" altLang="zh-CN" dirty="0"/>
              <a:t>L</a:t>
            </a:r>
            <a:r>
              <a:rPr lang="zh-CN" altLang="en-US" dirty="0"/>
              <a:t>表示数据的长度。然后，张量通过一个深度卷积层和一个点卷积层来整合来自</a:t>
            </a:r>
            <a:r>
              <a:rPr lang="en-US" altLang="zh-CN" dirty="0"/>
              <a:t>I</a:t>
            </a:r>
            <a:r>
              <a:rPr lang="zh-CN" altLang="en-US" dirty="0"/>
              <a:t>和</a:t>
            </a:r>
            <a:r>
              <a:rPr lang="en-US" altLang="zh-CN" dirty="0"/>
              <a:t>Q</a:t>
            </a:r>
            <a:r>
              <a:rPr lang="zh-CN" altLang="en-US" dirty="0"/>
              <a:t>通道的信息。利用深度卷积层和点卷积层，将上一层的特征进一步通过卷积层。然后利用自适应小波神经网络模块对计算出的特征图进行多层分解，进一步分解低频成分，并通过全局平均池化（</a:t>
            </a:r>
            <a:r>
              <a:rPr lang="en-US" altLang="zh-CN" dirty="0"/>
              <a:t>GAP</a:t>
            </a:r>
            <a:r>
              <a:rPr lang="zh-CN" altLang="en-US" dirty="0"/>
              <a:t>）分析直接分析高频成分。</a:t>
            </a:r>
            <a:r>
              <a:rPr lang="en-US" altLang="zh-CN" dirty="0"/>
              <a:t>GAP</a:t>
            </a:r>
            <a:r>
              <a:rPr lang="zh-CN" altLang="en-US" dirty="0"/>
              <a:t>能够适应输入的长度。经过多次分解后，将经过</a:t>
            </a:r>
            <a:r>
              <a:rPr lang="en-US" altLang="zh-CN" dirty="0"/>
              <a:t>GAP</a:t>
            </a:r>
            <a:r>
              <a:rPr lang="zh-CN" altLang="en-US" dirty="0"/>
              <a:t>处理的张量连接成一个一维向量，得到一个具有代表性的特征向量。然后将该特征向量传递到全连接层，全面提取信息，最后由分类器进行分类，给出调制方式。</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初始化卷积层用来初步提取特征，</a:t>
            </a:r>
            <a:r>
              <a:rPr lang="en-US" altLang="zh-CN" dirty="0"/>
              <a:t>I/Q</a:t>
            </a:r>
            <a:r>
              <a:rPr lang="zh-CN" altLang="en-US" dirty="0"/>
              <a:t>调制信号由两个相互正交的信道组成。为了获取</a:t>
            </a:r>
            <a:r>
              <a:rPr lang="en-US" altLang="zh-CN" dirty="0"/>
              <a:t>I</a:t>
            </a:r>
            <a:r>
              <a:rPr lang="zh-CN" altLang="en-US" dirty="0"/>
              <a:t>信道和</a:t>
            </a:r>
            <a:r>
              <a:rPr lang="en-US" altLang="zh-CN" dirty="0"/>
              <a:t>Q</a:t>
            </a:r>
            <a:r>
              <a:rPr lang="zh-CN" altLang="en-US" dirty="0"/>
              <a:t>信道之间的关系，有必要将（</a:t>
            </a:r>
            <a:r>
              <a:rPr lang="en-US" altLang="zh-CN" dirty="0"/>
              <a:t>2</a:t>
            </a:r>
            <a:r>
              <a:rPr lang="zh-CN" altLang="en-US" dirty="0"/>
              <a:t>，</a:t>
            </a:r>
            <a:r>
              <a:rPr lang="en-US" altLang="zh-CN" dirty="0"/>
              <a:t>L</a:t>
            </a:r>
            <a:r>
              <a:rPr lang="zh-CN" altLang="en-US" dirty="0"/>
              <a:t>）的张量维信号积分到一个维数（</a:t>
            </a:r>
            <a:r>
              <a:rPr lang="en-US" altLang="zh-CN" dirty="0"/>
              <a:t>1</a:t>
            </a:r>
            <a:r>
              <a:rPr lang="zh-CN" altLang="en-US" dirty="0"/>
              <a:t>，</a:t>
            </a:r>
            <a:r>
              <a:rPr lang="en-US" altLang="zh-CN" dirty="0"/>
              <a:t>L</a:t>
            </a:r>
            <a:r>
              <a:rPr lang="zh-CN" altLang="en-US" dirty="0"/>
              <a:t>）。我们通过使用深度卷积层和点态卷积层来实现这一点。在深度卷积层中，共使用了</a:t>
            </a:r>
            <a:r>
              <a:rPr lang="en-US" altLang="zh-CN" dirty="0"/>
              <a:t>64</a:t>
            </a:r>
            <a:r>
              <a:rPr lang="zh-CN" altLang="en-US" dirty="0"/>
              <a:t>个滤波器来增加所提取的特征的多样性。为了获得更高层次的特征，我们使用了另一个深度卷积层和一个点态卷积层。经过处理后，张量形状从原始的（</a:t>
            </a:r>
            <a:r>
              <a:rPr lang="en-US" altLang="zh-CN" dirty="0"/>
              <a:t>N</a:t>
            </a:r>
            <a:r>
              <a:rPr lang="zh-CN" altLang="en-US" dirty="0"/>
              <a:t>、</a:t>
            </a:r>
            <a:r>
              <a:rPr lang="en-US" altLang="zh-CN" dirty="0"/>
              <a:t>1</a:t>
            </a:r>
            <a:r>
              <a:rPr lang="zh-CN" altLang="en-US" dirty="0"/>
              <a:t>、</a:t>
            </a:r>
            <a:r>
              <a:rPr lang="en-US" altLang="zh-CN" dirty="0"/>
              <a:t>2</a:t>
            </a:r>
            <a:r>
              <a:rPr lang="zh-CN" altLang="en-US" dirty="0"/>
              <a:t>、</a:t>
            </a:r>
            <a:r>
              <a:rPr lang="en-US" altLang="zh-CN" dirty="0"/>
              <a:t>L</a:t>
            </a:r>
            <a:r>
              <a:rPr lang="zh-CN" altLang="en-US" dirty="0"/>
              <a:t>）转变为（</a:t>
            </a:r>
            <a:r>
              <a:rPr lang="en-US" altLang="zh-CN" dirty="0"/>
              <a:t>N</a:t>
            </a:r>
            <a:r>
              <a:rPr lang="zh-CN" altLang="en-US" dirty="0"/>
              <a:t>、</a:t>
            </a:r>
            <a:r>
              <a:rPr lang="en-US" altLang="zh-CN" dirty="0"/>
              <a:t>64</a:t>
            </a:r>
            <a:r>
              <a:rPr lang="zh-CN" altLang="en-US" dirty="0"/>
              <a:t>、</a:t>
            </a:r>
            <a:r>
              <a:rPr lang="en-US" altLang="zh-CN" dirty="0"/>
              <a:t>L</a:t>
            </a:r>
            <a:r>
              <a:rPr lang="zh-CN" altLang="en-US" dirty="0"/>
              <a:t>）。</a:t>
            </a:r>
            <a:endParaRPr lang="en-US" altLang="zh-CN" dirty="0"/>
          </a:p>
          <a:p>
            <a:endParaRPr lang="en-US" altLang="zh-CN" dirty="0"/>
          </a:p>
          <a:p>
            <a:r>
              <a:rPr lang="zh-CN" altLang="en-US" dirty="0"/>
              <a:t>针对通信信号的处理，常用方法有傅里叶变换</a:t>
            </a:r>
            <a:r>
              <a:rPr lang="en-US" altLang="zh-CN" dirty="0"/>
              <a:t>FFT</a:t>
            </a:r>
            <a:r>
              <a:rPr lang="zh-CN" altLang="en-US" dirty="0"/>
              <a:t>、短时傅里叶变换（</a:t>
            </a:r>
            <a:r>
              <a:rPr lang="en-US" altLang="zh-CN" dirty="0"/>
              <a:t>STFT</a:t>
            </a:r>
            <a:r>
              <a:rPr lang="zh-CN" altLang="en-US" dirty="0"/>
              <a:t>）与小波变换。</a:t>
            </a:r>
            <a:r>
              <a:rPr lang="zh-CN" altLang="en-US" b="0" i="0" dirty="0">
                <a:solidFill>
                  <a:srgbClr val="4D4D4D"/>
                </a:solidFill>
                <a:effectLst/>
                <a:highlight>
                  <a:srgbClr val="FFFFFF"/>
                </a:highlight>
                <a:latin typeface="-apple-system"/>
              </a:rPr>
              <a:t>傅里叶变化可以分析信号的频谱，但是对非平稳过程，傅里叶变换有局限性，频率始终不变的平稳信号与是频率随着时间改变的非平稳信号，做</a:t>
            </a:r>
            <a:r>
              <a:rPr lang="en-US" altLang="zh-CN" b="0" i="0" dirty="0">
                <a:solidFill>
                  <a:srgbClr val="4D4D4D"/>
                </a:solidFill>
                <a:effectLst/>
                <a:highlight>
                  <a:srgbClr val="FFFFFF"/>
                </a:highlight>
                <a:latin typeface="-apple-system"/>
              </a:rPr>
              <a:t>FFT</a:t>
            </a:r>
            <a:r>
              <a:rPr lang="zh-CN" altLang="en-US" b="0" i="0" dirty="0">
                <a:solidFill>
                  <a:srgbClr val="4D4D4D"/>
                </a:solidFill>
                <a:effectLst/>
                <a:highlight>
                  <a:srgbClr val="FFFFFF"/>
                </a:highlight>
                <a:latin typeface="-apple-system"/>
              </a:rPr>
              <a:t>频谱图有可能是相同的。然而平稳信号大多是人为制造出来的，自然界的大量信号几乎都是非平稳的，对实际信号进行分析处理，做</a:t>
            </a:r>
            <a:r>
              <a:rPr lang="en-US" altLang="zh-CN" b="0" i="0" dirty="0">
                <a:solidFill>
                  <a:srgbClr val="4D4D4D"/>
                </a:solidFill>
                <a:effectLst/>
                <a:highlight>
                  <a:srgbClr val="FFFFFF"/>
                </a:highlight>
                <a:latin typeface="-apple-system"/>
              </a:rPr>
              <a:t>FFT</a:t>
            </a:r>
            <a:r>
              <a:rPr lang="zh-CN" altLang="en-US" b="0" i="0" dirty="0">
                <a:solidFill>
                  <a:srgbClr val="4D4D4D"/>
                </a:solidFill>
                <a:effectLst/>
                <a:highlight>
                  <a:srgbClr val="FFFFFF"/>
                </a:highlight>
                <a:latin typeface="-apple-system"/>
              </a:rPr>
              <a:t>往往效果不佳。为了解决上述问题，</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应运而生，通过加窗，把整个时域过程分解成无数个等长的小过程，每个小过程近似平稳，再傅里叶变换，就知道在哪个时间点上出现了什么频率了。这就是短时傅里叶变换。使用</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存在一个问题，我们应该用多宽的窗函数？窗太窄，窗内的信号太短，会导致频率分析不够精准，频率分辨率差。窗太宽，时域上又不够精细，时间分辨率低</a:t>
            </a:r>
            <a:r>
              <a:rPr lang="zh-CN" altLang="en-US" b="1" i="0" dirty="0">
                <a:solidFill>
                  <a:srgbClr val="4D4D4D"/>
                </a:solidFill>
                <a:effectLst/>
                <a:highlight>
                  <a:srgbClr val="FFFFFF"/>
                </a:highlight>
                <a:latin typeface="-apple-system"/>
              </a:rPr>
              <a:t>。</a:t>
            </a:r>
            <a:r>
              <a:rPr lang="zh-CN" altLang="en-US" b="0" i="0" dirty="0">
                <a:solidFill>
                  <a:srgbClr val="4D4D4D"/>
                </a:solidFill>
                <a:effectLst/>
                <a:highlight>
                  <a:srgbClr val="FFFFFF"/>
                </a:highlight>
                <a:latin typeface="-apple-system"/>
              </a:rPr>
              <a:t>窄窗口时间分辨率高、频率分辨率低，宽窗口时间分辨率低、频率分辨率高。对于时变的非稳态信号，高频适合小窗口，低频适合大窗口。然而</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的窗口是固定的，在一次</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中宽度不会变化，所以</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还是无法满足非稳态信号变化的频率的需求。让窗口大小变起来，多做几次</a:t>
            </a:r>
            <a:r>
              <a:rPr lang="en-US" altLang="zh-CN" b="0" i="0" dirty="0">
                <a:solidFill>
                  <a:srgbClr val="4D4D4D"/>
                </a:solidFill>
                <a:effectLst/>
                <a:highlight>
                  <a:srgbClr val="FFFFFF"/>
                </a:highlight>
                <a:latin typeface="-apple-system"/>
              </a:rPr>
              <a:t>STFT</a:t>
            </a:r>
            <a:r>
              <a:rPr lang="zh-CN" altLang="en-US" b="0" i="0" dirty="0">
                <a:solidFill>
                  <a:srgbClr val="4D4D4D"/>
                </a:solidFill>
                <a:effectLst/>
                <a:highlight>
                  <a:srgbClr val="FFFFFF"/>
                </a:highlight>
                <a:latin typeface="-apple-system"/>
              </a:rPr>
              <a:t>不就可以了吗？！没错，小波变换就有着这样的思路。但是实际中，小波变换并不是根据算法，加不等长的窗，对每一小部分进行傅里叶变换。无限长的三角函数基换成了有限长的会衰减的。波基。这样不仅能够获取频率，还可以定位到时间了。虽然小波变换很好的解决了上述问题，但是也是存在缺陷的，小波是非适应性的，基函数选定了就不改了，而对于不同的信号序列，最优的小波基函数往往不是事先确定好的。</a:t>
            </a:r>
            <a:endParaRPr lang="en-US" altLang="zh-CN" b="0" i="0" dirty="0">
              <a:solidFill>
                <a:srgbClr val="4D4D4D"/>
              </a:solidFill>
              <a:effectLst/>
              <a:highlight>
                <a:srgbClr val="FFFFFF"/>
              </a:highlight>
              <a:latin typeface="-apple-system"/>
            </a:endParaRPr>
          </a:p>
          <a:p>
            <a:r>
              <a:rPr lang="zh-CN" altLang="en-US" b="0" i="0" dirty="0">
                <a:solidFill>
                  <a:srgbClr val="4D4D4D"/>
                </a:solidFill>
                <a:effectLst/>
                <a:highlight>
                  <a:srgbClr val="FFFFFF"/>
                </a:highlight>
                <a:latin typeface="-apple-system"/>
              </a:rPr>
              <a:t>所以我们在想，能不能让神经网络当小波基函数，这样针对数据可以选出最优的小波基函数，因此我们采用了自适应多级小波神经网络，使用神经网络做小波基函数。</a:t>
            </a:r>
            <a:endParaRPr lang="zh-CN" altLang="en-US" b="0"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00" dirty="0">
                <a:latin typeface="Times New Roman" panose="02020603050405020304" pitchFamily="18" charset="0"/>
                <a:ea typeface="思源宋体 Heavy" panose="02020900000000000000"/>
                <a:cs typeface="Times New Roman" panose="02020603050405020304" pitchFamily="18" charset="0"/>
              </a:rPr>
              <a:t>自适应小波以信号</a:t>
            </a:r>
            <a:r>
              <a:rPr lang="en-US" altLang="zh-CN" spc="100" dirty="0">
                <a:latin typeface="Times New Roman" panose="02020603050405020304" pitchFamily="18" charset="0"/>
                <a:ea typeface="思源宋体 Heavy" panose="02020900000000000000"/>
                <a:cs typeface="Times New Roman" panose="02020603050405020304" pitchFamily="18" charset="0"/>
              </a:rPr>
              <a:t>r</a:t>
            </a:r>
            <a:r>
              <a:rPr lang="zh-CN" altLang="en-US" spc="100" dirty="0">
                <a:latin typeface="Times New Roman" panose="02020603050405020304" pitchFamily="18" charset="0"/>
                <a:ea typeface="思源宋体 Heavy" panose="02020900000000000000"/>
                <a:cs typeface="Times New Roman" panose="02020603050405020304" pitchFamily="18" charset="0"/>
              </a:rPr>
              <a:t>为输入，产生近似值</a:t>
            </a:r>
            <a:r>
              <a:rPr lang="en-US" altLang="zh-CN" spc="100" dirty="0">
                <a:latin typeface="Times New Roman" panose="02020603050405020304" pitchFamily="18" charset="0"/>
                <a:ea typeface="思源宋体 Heavy" panose="02020900000000000000"/>
                <a:cs typeface="Times New Roman" panose="02020603050405020304" pitchFamily="18" charset="0"/>
              </a:rPr>
              <a:t>c</a:t>
            </a:r>
            <a:r>
              <a:rPr lang="zh-CN" altLang="en-US" spc="100" dirty="0">
                <a:latin typeface="Times New Roman" panose="02020603050405020304" pitchFamily="18" charset="0"/>
                <a:ea typeface="思源宋体 Heavy" panose="02020900000000000000"/>
                <a:cs typeface="Times New Roman" panose="02020603050405020304" pitchFamily="18" charset="0"/>
              </a:rPr>
              <a:t>和细节值</a:t>
            </a:r>
            <a:r>
              <a:rPr lang="en-US" altLang="zh-CN" spc="100" dirty="0">
                <a:latin typeface="Times New Roman" panose="02020603050405020304" pitchFamily="18" charset="0"/>
                <a:ea typeface="思源宋体 Heavy" panose="02020900000000000000"/>
                <a:cs typeface="Times New Roman" panose="02020603050405020304" pitchFamily="18" charset="0"/>
              </a:rPr>
              <a:t>d</a:t>
            </a:r>
            <a:r>
              <a:rPr lang="zh-CN" altLang="en-US" spc="100" dirty="0">
                <a:latin typeface="Times New Roman" panose="02020603050405020304" pitchFamily="18" charset="0"/>
                <a:ea typeface="思源宋体 Heavy" panose="02020900000000000000"/>
                <a:cs typeface="Times New Roman" panose="02020603050405020304" pitchFamily="18" charset="0"/>
              </a:rPr>
              <a:t>作为输出，主要包括以下三个阶段：</a:t>
            </a: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00" dirty="0">
                <a:latin typeface="Times New Roman" panose="02020603050405020304" pitchFamily="18" charset="0"/>
                <a:ea typeface="思源宋体 Heavy" panose="02020900000000000000"/>
                <a:cs typeface="Times New Roman" panose="02020603050405020304" pitchFamily="18" charset="0"/>
              </a:rPr>
              <a:t>拆分：将输入信号划分为两个不重叠的分区。输入信号</a:t>
            </a:r>
            <a:r>
              <a:rPr lang="en-US" altLang="zh-CN" spc="100" dirty="0">
                <a:latin typeface="Times New Roman" panose="02020603050405020304" pitchFamily="18" charset="0"/>
                <a:ea typeface="思源宋体 Heavy" panose="02020900000000000000"/>
                <a:cs typeface="Times New Roman" panose="02020603050405020304" pitchFamily="18" charset="0"/>
              </a:rPr>
              <a:t>r</a:t>
            </a:r>
            <a:r>
              <a:rPr lang="zh-CN" altLang="en-US" spc="100" dirty="0">
                <a:latin typeface="Times New Roman" panose="02020603050405020304" pitchFamily="18" charset="0"/>
                <a:ea typeface="思源宋体 Heavy" panose="02020900000000000000"/>
                <a:cs typeface="Times New Roman" panose="02020603050405020304" pitchFamily="18" charset="0"/>
              </a:rPr>
              <a:t>通常被分成偶数分量和奇数分量，用</a:t>
            </a:r>
            <a:r>
              <a:rPr lang="en-US" altLang="zh-CN" spc="100" dirty="0">
                <a:latin typeface="Times New Roman" panose="02020603050405020304" pitchFamily="18" charset="0"/>
                <a:ea typeface="思源宋体 Heavy" panose="02020900000000000000"/>
                <a:cs typeface="Times New Roman" panose="02020603050405020304" pitchFamily="18" charset="0"/>
              </a:rPr>
              <a:t>re</a:t>
            </a:r>
            <a:r>
              <a:rPr lang="zh-CN" altLang="en-US" spc="100" dirty="0">
                <a:latin typeface="Times New Roman" panose="02020603050405020304" pitchFamily="18" charset="0"/>
                <a:ea typeface="思源宋体 Heavy" panose="02020900000000000000"/>
                <a:cs typeface="Times New Roman" panose="02020603050405020304" pitchFamily="18" charset="0"/>
              </a:rPr>
              <a:t>和</a:t>
            </a:r>
            <a:r>
              <a:rPr lang="en-US" altLang="zh-CN" spc="100" dirty="0" err="1">
                <a:latin typeface="Times New Roman" panose="02020603050405020304" pitchFamily="18" charset="0"/>
                <a:ea typeface="思源宋体 Heavy" panose="02020900000000000000"/>
                <a:cs typeface="Times New Roman" panose="02020603050405020304" pitchFamily="18" charset="0"/>
              </a:rPr>
              <a:t>ro</a:t>
            </a:r>
            <a:r>
              <a:rPr lang="zh-CN" altLang="en-US" spc="100" dirty="0">
                <a:latin typeface="Times New Roman" panose="02020603050405020304" pitchFamily="18" charset="0"/>
                <a:ea typeface="思源宋体 Heavy" panose="02020900000000000000"/>
                <a:cs typeface="Times New Roman" panose="02020603050405020304" pitchFamily="18" charset="0"/>
              </a:rPr>
              <a:t>表示</a:t>
            </a: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00" dirty="0">
                <a:latin typeface="Times New Roman" panose="02020603050405020304" pitchFamily="18" charset="0"/>
                <a:ea typeface="思源宋体 Heavy" panose="02020900000000000000"/>
                <a:cs typeface="Times New Roman" panose="02020603050405020304" pitchFamily="18" charset="0"/>
              </a:rPr>
              <a:t>预测器：基于信号的时频相关性，利用预测器</a:t>
            </a:r>
            <a:r>
              <a:rPr lang="en-US" altLang="zh-CN" spc="100" dirty="0">
                <a:latin typeface="Times New Roman" panose="02020603050405020304" pitchFamily="18" charset="0"/>
                <a:ea typeface="思源宋体 Heavy" panose="02020900000000000000"/>
                <a:cs typeface="Times New Roman" panose="02020603050405020304" pitchFamily="18" charset="0"/>
              </a:rPr>
              <a:t>P</a:t>
            </a:r>
            <a:r>
              <a:rPr lang="zh-CN" altLang="en-US" spc="100" dirty="0">
                <a:latin typeface="Times New Roman" panose="02020603050405020304" pitchFamily="18" charset="0"/>
                <a:ea typeface="思源宋体 Heavy" panose="02020900000000000000"/>
                <a:cs typeface="Times New Roman" panose="02020603050405020304" pitchFamily="18" charset="0"/>
              </a:rPr>
              <a:t>（</a:t>
            </a:r>
            <a:r>
              <a:rPr lang="en-US" altLang="zh-CN" spc="100" dirty="0">
                <a:latin typeface="Times New Roman" panose="02020603050405020304" pitchFamily="18" charset="0"/>
                <a:ea typeface="思源宋体 Heavy" panose="02020900000000000000"/>
                <a:cs typeface="Times New Roman" panose="02020603050405020304" pitchFamily="18" charset="0"/>
              </a:rPr>
              <a:t>·</a:t>
            </a:r>
            <a:r>
              <a:rPr lang="zh-CN" altLang="en-US" spc="100" dirty="0">
                <a:latin typeface="Times New Roman" panose="02020603050405020304" pitchFamily="18" charset="0"/>
                <a:ea typeface="思源宋体 Heavy" panose="02020900000000000000"/>
                <a:cs typeface="Times New Roman" panose="02020603050405020304" pitchFamily="18" charset="0"/>
              </a:rPr>
              <a:t>）从</a:t>
            </a:r>
            <a:r>
              <a:rPr lang="en-US" altLang="zh-CN" spc="100" dirty="0">
                <a:latin typeface="Times New Roman" panose="02020603050405020304" pitchFamily="18" charset="0"/>
                <a:ea typeface="思源宋体 Heavy" panose="02020900000000000000"/>
                <a:cs typeface="Times New Roman" panose="02020603050405020304" pitchFamily="18" charset="0"/>
              </a:rPr>
              <a:t>re</a:t>
            </a:r>
            <a:r>
              <a:rPr lang="zh-CN" altLang="en-US" spc="100" dirty="0">
                <a:latin typeface="Times New Roman" panose="02020603050405020304" pitchFamily="18" charset="0"/>
                <a:ea typeface="思源宋体 Heavy" panose="02020900000000000000"/>
                <a:cs typeface="Times New Roman" panose="02020603050405020304" pitchFamily="18" charset="0"/>
              </a:rPr>
              <a:t>中预测</a:t>
            </a:r>
            <a:r>
              <a:rPr lang="en-US" altLang="zh-CN" spc="100" dirty="0" err="1">
                <a:latin typeface="Times New Roman" panose="02020603050405020304" pitchFamily="18" charset="0"/>
                <a:ea typeface="思源宋体 Heavy" panose="02020900000000000000"/>
                <a:cs typeface="Times New Roman" panose="02020603050405020304" pitchFamily="18" charset="0"/>
              </a:rPr>
              <a:t>ro</a:t>
            </a:r>
            <a:r>
              <a:rPr lang="zh-CN" altLang="en-US" spc="100" dirty="0">
                <a:latin typeface="Times New Roman" panose="02020603050405020304" pitchFamily="18" charset="0"/>
                <a:ea typeface="思源宋体 Heavy" panose="02020900000000000000"/>
                <a:cs typeface="Times New Roman" panose="02020603050405020304" pitchFamily="18" charset="0"/>
              </a:rPr>
              <a:t>。由于</a:t>
            </a:r>
            <a:r>
              <a:rPr lang="en-US" altLang="zh-CN" spc="100" dirty="0" err="1">
                <a:latin typeface="Times New Roman" panose="02020603050405020304" pitchFamily="18" charset="0"/>
                <a:ea typeface="思源宋体 Heavy" panose="02020900000000000000"/>
                <a:cs typeface="Times New Roman" panose="02020603050405020304" pitchFamily="18" charset="0"/>
              </a:rPr>
              <a:t>ro</a:t>
            </a:r>
            <a:r>
              <a:rPr lang="zh-CN" altLang="en-US" spc="100" dirty="0">
                <a:latin typeface="Times New Roman" panose="02020603050405020304" pitchFamily="18" charset="0"/>
                <a:ea typeface="思源宋体 Heavy" panose="02020900000000000000"/>
                <a:cs typeface="Times New Roman" panose="02020603050405020304" pitchFamily="18" charset="0"/>
              </a:rPr>
              <a:t>和</a:t>
            </a:r>
            <a:r>
              <a:rPr lang="en-US" altLang="zh-CN" spc="100" dirty="0">
                <a:latin typeface="Times New Roman" panose="02020603050405020304" pitchFamily="18" charset="0"/>
                <a:ea typeface="思源宋体 Heavy" panose="02020900000000000000"/>
                <a:cs typeface="Times New Roman" panose="02020603050405020304" pitchFamily="18" charset="0"/>
              </a:rPr>
              <a:t>re</a:t>
            </a:r>
            <a:r>
              <a:rPr lang="zh-CN" altLang="en-US" spc="100" dirty="0">
                <a:latin typeface="Times New Roman" panose="02020603050405020304" pitchFamily="18" charset="0"/>
                <a:ea typeface="思源宋体 Heavy" panose="02020900000000000000"/>
                <a:cs typeface="Times New Roman" panose="02020603050405020304" pitchFamily="18" charset="0"/>
              </a:rPr>
              <a:t>之间存在很强的相关性，当使用良好的预测器</a:t>
            </a:r>
            <a:r>
              <a:rPr lang="en-US" altLang="zh-CN" spc="100" dirty="0">
                <a:latin typeface="Times New Roman" panose="02020603050405020304" pitchFamily="18" charset="0"/>
                <a:ea typeface="思源宋体 Heavy" panose="02020900000000000000"/>
                <a:cs typeface="Times New Roman" panose="02020603050405020304" pitchFamily="18" charset="0"/>
              </a:rPr>
              <a:t>P</a:t>
            </a:r>
            <a:r>
              <a:rPr lang="zh-CN" altLang="en-US" spc="100" dirty="0">
                <a:latin typeface="Times New Roman" panose="02020603050405020304" pitchFamily="18" charset="0"/>
                <a:ea typeface="思源宋体 Heavy" panose="02020900000000000000"/>
                <a:cs typeface="Times New Roman" panose="02020603050405020304" pitchFamily="18" charset="0"/>
              </a:rPr>
              <a:t>（</a:t>
            </a:r>
            <a:r>
              <a:rPr lang="en-US" altLang="zh-CN" spc="100" dirty="0">
                <a:latin typeface="Times New Roman" panose="02020603050405020304" pitchFamily="18" charset="0"/>
                <a:ea typeface="思源宋体 Heavy" panose="02020900000000000000"/>
                <a:cs typeface="Times New Roman" panose="02020603050405020304" pitchFamily="18" charset="0"/>
              </a:rPr>
              <a:t>·</a:t>
            </a:r>
            <a:r>
              <a:rPr lang="zh-CN" altLang="en-US" spc="100" dirty="0">
                <a:latin typeface="Times New Roman" panose="02020603050405020304" pitchFamily="18" charset="0"/>
                <a:ea typeface="思源宋体 Heavy" panose="02020900000000000000"/>
                <a:cs typeface="Times New Roman" panose="02020603050405020304" pitchFamily="18" charset="0"/>
              </a:rPr>
              <a:t>）来估计</a:t>
            </a:r>
            <a:r>
              <a:rPr lang="en-US" altLang="zh-CN" spc="100" dirty="0" err="1">
                <a:latin typeface="Times New Roman" panose="02020603050405020304" pitchFamily="18" charset="0"/>
                <a:ea typeface="思源宋体 Heavy" panose="02020900000000000000"/>
                <a:cs typeface="Times New Roman" panose="02020603050405020304" pitchFamily="18" charset="0"/>
              </a:rPr>
              <a:t>ro</a:t>
            </a:r>
            <a:r>
              <a:rPr lang="zh-CN" altLang="en-US" spc="100" dirty="0">
                <a:latin typeface="Times New Roman" panose="02020603050405020304" pitchFamily="18" charset="0"/>
                <a:ea typeface="思源宋体 Heavy" panose="02020900000000000000"/>
                <a:cs typeface="Times New Roman" panose="02020603050405020304" pitchFamily="18" charset="0"/>
              </a:rPr>
              <a:t>时，它们之间的差异可以有效地代表高频细节。</a:t>
            </a: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panose="020B0502040504020204" pitchFamily="34" charset="0"/>
              </a:rPr>
              <a:t>差异能够代表高频细节的核心原因是预测器 </a:t>
            </a:r>
            <a:r>
              <a:rPr lang="zh-CN" altLang="en-US" b="0" i="0" dirty="0">
                <a:solidFill>
                  <a:srgbClr val="C9D1D9"/>
                </a:solidFill>
                <a:effectLst/>
                <a:latin typeface="KaTeX_Main"/>
              </a:rPr>
              <a:t>𝑃</a:t>
            </a:r>
            <a:r>
              <a:rPr lang="en-US" altLang="zh-CN" b="0" i="0" dirty="0">
                <a:solidFill>
                  <a:srgbClr val="C9D1D9"/>
                </a:solidFill>
                <a:effectLst/>
                <a:latin typeface="KaTeX_Main"/>
              </a:rPr>
              <a:t>(⋅)</a:t>
            </a:r>
            <a:r>
              <a:rPr lang="zh-CN" altLang="en-US" b="0" i="0" dirty="0">
                <a:solidFill>
                  <a:srgbClr val="C9D1D9"/>
                </a:solidFill>
                <a:effectLst/>
                <a:latin typeface="Noto Sans" panose="020B0502040504020204" pitchFamily="34" charset="0"/>
              </a:rPr>
              <a:t>更擅长捕捉信号的低频成分，而对高频成分预测不准确，因而差异主要包含了高频细节。</a:t>
            </a:r>
            <a:endParaRPr lang="en-US" altLang="zh-CN" b="0" i="0" dirty="0">
              <a:solidFill>
                <a:srgbClr val="C9D1D9"/>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panose="020B0502040504020204" pitchFamily="34" charset="0"/>
              </a:rPr>
              <a:t>更新器：更新器使用 </a:t>
            </a:r>
            <a:r>
              <a:rPr lang="en-US" altLang="zh-CN" b="0" i="0" dirty="0">
                <a:solidFill>
                  <a:srgbClr val="C9D1D9"/>
                </a:solidFill>
                <a:effectLst/>
                <a:latin typeface="Noto Sans" panose="020B0502040504020204" pitchFamily="34" charset="0"/>
              </a:rPr>
              <a:t>U</a:t>
            </a:r>
            <a:r>
              <a:rPr lang="zh-CN" altLang="en-US" b="0" i="0" dirty="0">
                <a:solidFill>
                  <a:srgbClr val="C9D1D9"/>
                </a:solidFill>
                <a:effectLst/>
                <a:latin typeface="Noto Sans" panose="020B0502040504020204" pitchFamily="34" charset="0"/>
              </a:rPr>
              <a:t>来更新 </a:t>
            </a:r>
            <a:r>
              <a:rPr lang="en-US" altLang="zh-CN" b="0" i="0" dirty="0">
                <a:solidFill>
                  <a:srgbClr val="C9D1D9"/>
                </a:solidFill>
                <a:effectLst/>
                <a:latin typeface="Noto Sans" panose="020B0502040504020204" pitchFamily="34" charset="0"/>
              </a:rPr>
              <a:t>c</a:t>
            </a:r>
            <a:r>
              <a:rPr lang="zh-CN" altLang="en-US" b="0" i="0" dirty="0">
                <a:solidFill>
                  <a:srgbClr val="C9D1D9"/>
                </a:solidFill>
                <a:effectLst/>
                <a:latin typeface="Noto Sans" panose="020B0502040504020204" pitchFamily="34" charset="0"/>
              </a:rPr>
              <a:t>，在 </a:t>
            </a:r>
            <a:r>
              <a:rPr lang="en-US" altLang="zh-CN" b="0" i="0" dirty="0">
                <a:solidFill>
                  <a:srgbClr val="C9D1D9"/>
                </a:solidFill>
                <a:effectLst/>
                <a:latin typeface="Noto Sans" panose="020B0502040504020204" pitchFamily="34" charset="0"/>
              </a:rPr>
              <a:t>U </a:t>
            </a:r>
            <a:r>
              <a:rPr lang="zh-CN" altLang="en-US" b="0" i="0" dirty="0">
                <a:solidFill>
                  <a:srgbClr val="C9D1D9"/>
                </a:solidFill>
                <a:effectLst/>
                <a:latin typeface="Noto Sans" panose="020B0502040504020204" pitchFamily="34" charset="0"/>
              </a:rPr>
              <a:t>中结合高频信息</a:t>
            </a:r>
            <a:r>
              <a:rPr lang="en-US" altLang="zh-CN" b="0" i="0" dirty="0">
                <a:solidFill>
                  <a:srgbClr val="C9D1D9"/>
                </a:solidFill>
                <a:effectLst/>
                <a:latin typeface="Noto Sans" panose="020B0502040504020204" pitchFamily="34" charset="0"/>
              </a:rPr>
              <a:t>d</a:t>
            </a:r>
            <a:r>
              <a:rPr lang="zh-CN" altLang="en-US" b="0" i="0" dirty="0">
                <a:solidFill>
                  <a:srgbClr val="C9D1D9"/>
                </a:solidFill>
                <a:effectLst/>
                <a:latin typeface="Noto Sans" panose="020B0502040504020204" pitchFamily="34" charset="0"/>
              </a:rPr>
              <a:t>来更新信号分量。更新后的 信号分量</a:t>
            </a:r>
            <a:r>
              <a:rPr lang="en-US" altLang="zh-CN" b="0" i="0" dirty="0">
                <a:solidFill>
                  <a:srgbClr val="C9D1D9"/>
                </a:solidFill>
                <a:effectLst/>
                <a:latin typeface="Noto Sans" panose="020B0502040504020204" pitchFamily="34" charset="0"/>
              </a:rPr>
              <a:t> </a:t>
            </a:r>
            <a:r>
              <a:rPr lang="zh-CN" altLang="en-US" b="0" i="0" dirty="0">
                <a:solidFill>
                  <a:srgbClr val="C9D1D9"/>
                </a:solidFill>
                <a:effectLst/>
                <a:latin typeface="Noto Sans" panose="020B0502040504020204" pitchFamily="34" charset="0"/>
              </a:rPr>
              <a:t>可以有效地近似原始信号的低频分量。</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panose="020B0502040504020204" pitchFamily="34" charset="0"/>
              </a:rPr>
              <a:t>为什么可以近似低频分量：</a:t>
            </a:r>
            <a:endParaRPr lang="en-US" altLang="zh-CN" b="0" i="0" dirty="0">
              <a:solidFill>
                <a:srgbClr val="C9D1D9"/>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C9D1D9"/>
              </a:solidFill>
              <a:effectLst/>
              <a:latin typeface="Noto Sans" panose="020B0502040504020204" pitchFamily="34" charset="0"/>
            </a:endParaRPr>
          </a:p>
          <a:p>
            <a:pPr algn="l">
              <a:buFont typeface="+mj-lt"/>
              <a:buAutoNum type="arabicPeriod"/>
            </a:pPr>
            <a:r>
              <a:rPr lang="zh-CN" altLang="en-US" b="1" i="0" dirty="0">
                <a:solidFill>
                  <a:srgbClr val="C9D1D9"/>
                </a:solidFill>
                <a:effectLst/>
                <a:latin typeface="Noto Sans" panose="020B0502040504020204" pitchFamily="34" charset="0"/>
              </a:rPr>
              <a:t>信号的分离</a:t>
            </a:r>
            <a:r>
              <a:rPr lang="zh-CN" altLang="en-US" b="0" i="0" dirty="0">
                <a:solidFill>
                  <a:srgbClr val="C9D1D9"/>
                </a:solidFill>
                <a:effectLst/>
                <a:latin typeface="Noto Sans" panose="020B0502040504020204" pitchFamily="34" charset="0"/>
              </a:rPr>
              <a:t>：</a:t>
            </a:r>
            <a:br>
              <a:rPr lang="zh-CN" altLang="en-US" b="0" i="0" dirty="0">
                <a:solidFill>
                  <a:srgbClr val="C9D1D9"/>
                </a:solidFill>
                <a:effectLst/>
                <a:latin typeface="Noto Sans" panose="020B0502040504020204" pitchFamily="34" charset="0"/>
              </a:rPr>
            </a:br>
            <a:r>
              <a:rPr lang="zh-CN" altLang="en-US" b="0" i="0" dirty="0">
                <a:solidFill>
                  <a:srgbClr val="C9D1D9"/>
                </a:solidFill>
                <a:effectLst/>
                <a:latin typeface="Noto Sans" panose="020B0502040504020204" pitchFamily="34" charset="0"/>
              </a:rPr>
              <a:t>信号 可以被认为是由低频分量和高频分量组成的。低频分量代表信号的主要趋势和缓慢变化，高频分量则包含快速变化的细节。</a:t>
            </a:r>
          </a:p>
          <a:p>
            <a:pPr algn="l">
              <a:buFont typeface="+mj-lt"/>
              <a:buAutoNum type="arabicPeriod"/>
            </a:pPr>
            <a:r>
              <a:rPr lang="zh-CN" altLang="en-US" b="1" i="0" dirty="0">
                <a:solidFill>
                  <a:srgbClr val="C9D1D9"/>
                </a:solidFill>
                <a:effectLst/>
                <a:latin typeface="Noto Sans" panose="020B0502040504020204" pitchFamily="34" charset="0"/>
              </a:rPr>
              <a:t>高频信息的提取</a:t>
            </a:r>
            <a:r>
              <a:rPr lang="zh-CN" altLang="en-US" b="0" i="0" dirty="0">
                <a:solidFill>
                  <a:srgbClr val="C9D1D9"/>
                </a:solidFill>
                <a:effectLst/>
                <a:latin typeface="Noto Sans" panose="020B0502040504020204" pitchFamily="34" charset="0"/>
              </a:rPr>
              <a:t>：</a:t>
            </a:r>
            <a:br>
              <a:rPr lang="zh-CN" altLang="en-US" b="0" i="0" dirty="0">
                <a:solidFill>
                  <a:srgbClr val="C9D1D9"/>
                </a:solidFill>
                <a:effectLst/>
                <a:latin typeface="Noto Sans" panose="020B0502040504020204" pitchFamily="34" charset="0"/>
              </a:rPr>
            </a:br>
            <a:r>
              <a:rPr lang="zh-CN" altLang="en-US" b="0" i="0" dirty="0">
                <a:solidFill>
                  <a:srgbClr val="C9D1D9"/>
                </a:solidFill>
                <a:effectLst/>
                <a:latin typeface="Noto Sans" panose="020B0502040504020204" pitchFamily="34" charset="0"/>
              </a:rPr>
              <a:t>通过预测器我们提取了信号中的高频细节 。这些高频细节未被预测器捕捉到，因而主要反映了信号中的快速变化部分。</a:t>
            </a:r>
          </a:p>
          <a:p>
            <a:pPr algn="l">
              <a:buFont typeface="+mj-lt"/>
              <a:buAutoNum type="arabicPeriod"/>
            </a:pPr>
            <a:r>
              <a:rPr lang="zh-CN" altLang="en-US" b="1" i="0" dirty="0">
                <a:solidFill>
                  <a:srgbClr val="C9D1D9"/>
                </a:solidFill>
                <a:effectLst/>
                <a:latin typeface="Noto Sans" panose="020B0502040504020204" pitchFamily="34" charset="0"/>
              </a:rPr>
              <a:t>更新器的作用</a:t>
            </a:r>
            <a:r>
              <a:rPr lang="zh-CN" altLang="en-US" b="0" i="0" dirty="0">
                <a:solidFill>
                  <a:srgbClr val="C9D1D9"/>
                </a:solidFill>
                <a:effectLst/>
                <a:latin typeface="Noto Sans" panose="020B0502040504020204" pitchFamily="34" charset="0"/>
              </a:rPr>
              <a:t>：</a:t>
            </a:r>
            <a:br>
              <a:rPr lang="zh-CN" altLang="en-US" b="0" i="0" dirty="0">
                <a:solidFill>
                  <a:srgbClr val="C9D1D9"/>
                </a:solidFill>
                <a:effectLst/>
                <a:latin typeface="Noto Sans" panose="020B0502040504020204" pitchFamily="34" charset="0"/>
              </a:rPr>
            </a:br>
            <a:r>
              <a:rPr lang="zh-CN" altLang="en-US" b="0" i="0" dirty="0">
                <a:solidFill>
                  <a:srgbClr val="C9D1D9"/>
                </a:solidFill>
                <a:effectLst/>
                <a:latin typeface="Noto Sans" panose="020B0502040504020204" pitchFamily="34" charset="0"/>
              </a:rPr>
              <a:t>更新器将高频细节</a:t>
            </a:r>
            <a:r>
              <a:rPr lang="en-US" altLang="zh-CN" b="0" i="0" dirty="0">
                <a:solidFill>
                  <a:srgbClr val="C9D1D9"/>
                </a:solidFill>
                <a:effectLst/>
                <a:latin typeface="Noto Sans" panose="020B0502040504020204" pitchFamily="34" charset="0"/>
              </a:rPr>
              <a:t>d</a:t>
            </a:r>
            <a:r>
              <a:rPr lang="zh-CN" altLang="en-US" b="0" i="0" dirty="0">
                <a:solidFill>
                  <a:srgbClr val="C9D1D9"/>
                </a:solidFill>
                <a:effectLst/>
                <a:latin typeface="Noto Sans" panose="020B0502040504020204" pitchFamily="34" charset="0"/>
              </a:rPr>
              <a:t>合并到 </a:t>
            </a:r>
            <a:r>
              <a:rPr lang="en-US" altLang="zh-CN" b="0" i="0" dirty="0">
                <a:solidFill>
                  <a:srgbClr val="C9D1D9"/>
                </a:solidFill>
                <a:effectLst/>
                <a:latin typeface="Noto Sans" panose="020B0502040504020204" pitchFamily="34" charset="0"/>
              </a:rPr>
              <a:t>c</a:t>
            </a:r>
            <a:r>
              <a:rPr lang="zh-CN" altLang="en-US" b="0" i="0" dirty="0">
                <a:solidFill>
                  <a:srgbClr val="C9D1D9"/>
                </a:solidFill>
                <a:effectLst/>
                <a:latin typeface="Noto Sans" panose="020B0502040504020204" pitchFamily="34" charset="0"/>
              </a:rPr>
              <a:t> 中进行更新：</a:t>
            </a:r>
          </a:p>
          <a:p>
            <a:pPr algn="l">
              <a:buFont typeface="+mj-lt"/>
              <a:buAutoNum type="arabicPeriod"/>
            </a:pPr>
            <a:r>
              <a:rPr lang="zh-CN" altLang="en-US" b="0" i="0" dirty="0">
                <a:solidFill>
                  <a:srgbClr val="C9D1D9"/>
                </a:solidFill>
                <a:effectLst/>
                <a:latin typeface="Noto Sans" panose="020B0502040504020204" pitchFamily="34" charset="0"/>
              </a:rPr>
              <a:t>更新器的设计使其能够在保留信号主要趋势的同时，整合高频信息。这样，更新后的</a:t>
            </a:r>
            <a:r>
              <a:rPr lang="en-US" altLang="zh-CN" b="0" i="0" dirty="0">
                <a:solidFill>
                  <a:srgbClr val="C9D1D9"/>
                </a:solidFill>
                <a:effectLst/>
                <a:latin typeface="Noto Sans" panose="020B0502040504020204" pitchFamily="34" charset="0"/>
              </a:rPr>
              <a:t>c</a:t>
            </a:r>
            <a:r>
              <a:rPr lang="zh-CN" altLang="en-US" b="0" i="0" dirty="0">
                <a:solidFill>
                  <a:srgbClr val="C9D1D9"/>
                </a:solidFill>
                <a:effectLst/>
                <a:latin typeface="Noto Sans" panose="020B0502040504020204" pitchFamily="34" charset="0"/>
              </a:rPr>
              <a:t>既包含了原始信号的低频分量，也包含了从高频细节中恢复的信息。</a:t>
            </a:r>
          </a:p>
          <a:p>
            <a:pPr algn="l">
              <a:buFont typeface="+mj-lt"/>
              <a:buAutoNum type="arabicPeriod"/>
            </a:pPr>
            <a:r>
              <a:rPr lang="zh-CN" altLang="en-US" b="1" i="0" dirty="0">
                <a:solidFill>
                  <a:srgbClr val="C9D1D9"/>
                </a:solidFill>
                <a:effectLst/>
                <a:latin typeface="Noto Sans" panose="020B0502040504020204" pitchFamily="34" charset="0"/>
              </a:rPr>
              <a:t>近似低频分量</a:t>
            </a:r>
            <a:r>
              <a:rPr lang="zh-CN" altLang="en-US" b="0" i="0" dirty="0">
                <a:solidFill>
                  <a:srgbClr val="C9D1D9"/>
                </a:solidFill>
                <a:effectLst/>
                <a:latin typeface="Noto Sans" panose="020B0502040504020204" pitchFamily="34" charset="0"/>
              </a:rPr>
              <a:t>：</a:t>
            </a:r>
            <a:br>
              <a:rPr lang="zh-CN" altLang="en-US" b="0" i="0" dirty="0">
                <a:solidFill>
                  <a:srgbClr val="C9D1D9"/>
                </a:solidFill>
                <a:effectLst/>
                <a:latin typeface="Noto Sans" panose="020B0502040504020204" pitchFamily="34" charset="0"/>
              </a:rPr>
            </a:br>
            <a:r>
              <a:rPr lang="zh-CN" altLang="en-US" b="0" i="0" dirty="0">
                <a:solidFill>
                  <a:srgbClr val="C9D1D9"/>
                </a:solidFill>
                <a:effectLst/>
                <a:latin typeface="Noto Sans" panose="020B0502040504020204" pitchFamily="34" charset="0"/>
              </a:rPr>
              <a:t>当高频细节被整合到</a:t>
            </a:r>
            <a:r>
              <a:rPr lang="en-US" altLang="zh-CN" b="0" i="0" dirty="0">
                <a:solidFill>
                  <a:srgbClr val="C9D1D9"/>
                </a:solidFill>
                <a:effectLst/>
                <a:latin typeface="Noto Sans" panose="020B0502040504020204" pitchFamily="34" charset="0"/>
              </a:rPr>
              <a:t>c</a:t>
            </a:r>
            <a:r>
              <a:rPr lang="zh-CN" altLang="en-US" b="0" i="0" dirty="0">
                <a:solidFill>
                  <a:srgbClr val="C9D1D9"/>
                </a:solidFill>
                <a:effectLst/>
                <a:latin typeface="Noto Sans" panose="020B0502040504020204" pitchFamily="34" charset="0"/>
              </a:rPr>
              <a:t>中时，更新后的信号不仅仅是简单的信号的改进版本，它还包含了通过高频信号补充的信号细节。这种更新过程实际上是将原始信号中的低频分量通过高频信息的反馈进行修正和近似。因为</a:t>
            </a:r>
            <a:r>
              <a:rPr lang="en-US" altLang="zh-CN" b="0" i="0" dirty="0">
                <a:solidFill>
                  <a:srgbClr val="C9D1D9"/>
                </a:solidFill>
                <a:effectLst/>
                <a:latin typeface="Noto Sans" panose="020B0502040504020204" pitchFamily="34" charset="0"/>
              </a:rPr>
              <a:t>d</a:t>
            </a:r>
            <a:r>
              <a:rPr lang="zh-CN" altLang="en-US" b="0" i="0" dirty="0">
                <a:solidFill>
                  <a:srgbClr val="C9D1D9"/>
                </a:solidFill>
                <a:effectLst/>
                <a:latin typeface="Noto Sans" panose="020B0502040504020204" pitchFamily="34" charset="0"/>
              </a:rPr>
              <a:t>主要包含高频信息，而 </a:t>
            </a:r>
            <a:r>
              <a:rPr lang="zh-CN" altLang="en-US" b="0" i="0" dirty="0">
                <a:solidFill>
                  <a:srgbClr val="C9D1D9"/>
                </a:solidFill>
                <a:effectLst/>
                <a:latin typeface="KaTeX_Main"/>
              </a:rPr>
              <a:t>𝑟𝑒</a:t>
            </a:r>
            <a:r>
              <a:rPr lang="zh-CN" altLang="en-US" b="0" i="0" dirty="0">
                <a:solidFill>
                  <a:srgbClr val="C9D1D9"/>
                </a:solidFill>
                <a:effectLst/>
                <a:latin typeface="Noto Sans" panose="020B0502040504020204" pitchFamily="34" charset="0"/>
              </a:rPr>
              <a:t>已经包含了主要的低频分量，所以通过 更新器合理地整合这两者，更新后的信号能够有效地近似原始信号的低频分量。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C9D1D9"/>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panose="020B0502040504020204" pitchFamily="34" charset="0"/>
              </a:rPr>
              <a:t>在传统的小波变换中，预测器和更新器呈现出简单的线性形式。然而，传统的小波变换方法缺乏适应性，不能充分利用数据驱动深度学习的优势。用神经网络代替小波基函数，可以根据训练数据自适应确定小波基函数，适应不同场景信号。</a:t>
            </a:r>
            <a:endParaRPr lang="en-US" altLang="zh-CN" b="0" i="0" dirty="0">
              <a:solidFill>
                <a:srgbClr val="C9D1D9"/>
              </a:solidFill>
              <a:effectLst/>
              <a:latin typeface="Noto Sans" panose="020B0502040504020204" pitchFamily="34" charset="0"/>
            </a:endParaRPr>
          </a:p>
          <a:p>
            <a:r>
              <a:rPr lang="zh-CN" altLang="en-US" dirty="0"/>
              <a:t>为了降低参数量和计算复杂度，更新器和预测器神经网络中也引入深度可分离卷积。</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自适应小波方案由细节损失函数和近似损失函数两个组成部分组成。</a:t>
            </a:r>
            <a:r>
              <a:rPr lang="en-US" altLang="zh-CN" dirty="0" err="1"/>
              <a:t>LossL</a:t>
            </a:r>
            <a:r>
              <a:rPr lang="zh-CN" altLang="en-US" dirty="0"/>
              <a:t>用于保持近似系数，而</a:t>
            </a:r>
            <a:r>
              <a:rPr lang="en-US" altLang="zh-CN" dirty="0" err="1"/>
              <a:t>LossH</a:t>
            </a:r>
            <a:r>
              <a:rPr lang="zh-CN" altLang="en-US" dirty="0"/>
              <a:t>用于最小化细节系数，整体损失函数由细节损失函数和近似损失函数以及交叉熵损失函数组成，兼顾分类性能与自适应小波神经网络特征提取的性能。</a:t>
            </a:r>
            <a:r>
              <a:rPr lang="en-US" altLang="zh-CN" dirty="0"/>
              <a:t>λ1</a:t>
            </a:r>
            <a:r>
              <a:rPr lang="zh-CN" altLang="en-US" dirty="0"/>
              <a:t>和</a:t>
            </a:r>
            <a:r>
              <a:rPr lang="en-US" altLang="zh-CN" dirty="0"/>
              <a:t>λ2</a:t>
            </a:r>
            <a:r>
              <a:rPr lang="zh-CN" altLang="en-US" dirty="0"/>
              <a:t>是调整正则化项强度的超参数，</a:t>
            </a:r>
            <a:r>
              <a:rPr lang="en-US" altLang="zh-CN" dirty="0"/>
              <a:t>K</a:t>
            </a:r>
            <a:r>
              <a:rPr lang="zh-CN" altLang="en-US" dirty="0"/>
              <a:t>是调制信号类别的数量，</a:t>
            </a:r>
            <a:r>
              <a:rPr lang="en-US" altLang="zh-CN" dirty="0"/>
              <a:t>M</a:t>
            </a:r>
            <a:r>
              <a:rPr lang="zh-CN" altLang="en-US" dirty="0"/>
              <a:t>是总分解水平，批处理训练过程的伪代码显示为算法</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在实验中，我们使用了</a:t>
            </a:r>
            <a:r>
              <a:rPr lang="en-US" altLang="zh-CN" dirty="0"/>
              <a:t>RML2016.10A</a:t>
            </a:r>
            <a:r>
              <a:rPr lang="zh-CN" altLang="en-US" dirty="0"/>
              <a:t>与</a:t>
            </a:r>
            <a:r>
              <a:rPr lang="en-US" altLang="zh-CN" dirty="0"/>
              <a:t>RML2016.10B</a:t>
            </a:r>
            <a:r>
              <a:rPr lang="zh-CN" altLang="en-US" dirty="0"/>
              <a:t>数据集，数据集被分为训练集（</a:t>
            </a:r>
            <a:r>
              <a:rPr lang="en-US" altLang="zh-CN" dirty="0"/>
              <a:t>60%</a:t>
            </a:r>
            <a:r>
              <a:rPr lang="zh-CN" altLang="en-US" dirty="0"/>
              <a:t>）、验证集（</a:t>
            </a:r>
            <a:r>
              <a:rPr lang="en-US" altLang="zh-CN" dirty="0"/>
              <a:t>20%</a:t>
            </a:r>
            <a:r>
              <a:rPr lang="zh-CN" altLang="en-US" dirty="0"/>
              <a:t>）和测试集（</a:t>
            </a:r>
            <a:r>
              <a:rPr lang="en-US" altLang="zh-CN" dirty="0"/>
              <a:t>20%</a:t>
            </a:r>
            <a:r>
              <a:rPr lang="zh-CN" altLang="en-US" dirty="0"/>
              <a:t>）来训练和评估所有任务。对不同调制格式的不同信噪比进行了分层采样。不同格式信号的每个信噪比也按</a:t>
            </a:r>
            <a:r>
              <a:rPr lang="en-US" altLang="zh-CN" dirty="0"/>
              <a:t>6</a:t>
            </a:r>
            <a:r>
              <a:rPr lang="zh-CN" altLang="en-US" dirty="0"/>
              <a:t>：</a:t>
            </a:r>
            <a:r>
              <a:rPr lang="en-US" altLang="zh-CN" dirty="0"/>
              <a:t>2</a:t>
            </a:r>
            <a:r>
              <a:rPr lang="zh-CN" altLang="en-US" dirty="0"/>
              <a:t>：</a:t>
            </a:r>
            <a:r>
              <a:rPr lang="en-US" altLang="zh-CN" dirty="0"/>
              <a:t>2</a:t>
            </a:r>
            <a:r>
              <a:rPr lang="zh-CN" altLang="en-US" dirty="0"/>
              <a:t>的比例划分。该实验基于</a:t>
            </a:r>
            <a:r>
              <a:rPr lang="en-US" altLang="zh-CN" dirty="0" err="1"/>
              <a:t>Pytorch</a:t>
            </a:r>
            <a:r>
              <a:rPr lang="en-US" altLang="zh-CN" dirty="0"/>
              <a:t> 2.0.1</a:t>
            </a:r>
            <a:r>
              <a:rPr lang="zh-CN" altLang="en-US" dirty="0"/>
              <a:t>框架实现。在</a:t>
            </a:r>
            <a:r>
              <a:rPr lang="en-US" altLang="zh-CN" dirty="0"/>
              <a:t>RML2016.10a</a:t>
            </a:r>
            <a:r>
              <a:rPr lang="zh-CN" altLang="en-US" dirty="0"/>
              <a:t>和</a:t>
            </a:r>
            <a:r>
              <a:rPr lang="en-US" altLang="zh-CN" dirty="0"/>
              <a:t>RML2016.10b</a:t>
            </a:r>
            <a:r>
              <a:rPr lang="zh-CN" altLang="en-US" dirty="0"/>
              <a:t>上的实验中，我们使用了一个批处理大小为</a:t>
            </a:r>
            <a:r>
              <a:rPr lang="en-US" altLang="zh-CN" dirty="0"/>
              <a:t>256</a:t>
            </a:r>
            <a:r>
              <a:rPr lang="zh-CN" altLang="en-US" dirty="0"/>
              <a:t>的</a:t>
            </a:r>
            <a:r>
              <a:rPr lang="en-US" altLang="zh-CN" dirty="0"/>
              <a:t>Adam</a:t>
            </a:r>
            <a:r>
              <a:rPr lang="zh-CN" altLang="en-US" dirty="0"/>
              <a:t>优化器来训练所提出的网络。我们设置初始学习率为</a:t>
            </a:r>
            <a:r>
              <a:rPr lang="en-US" altLang="zh-CN" dirty="0"/>
              <a:t>0.001</a:t>
            </a:r>
            <a:r>
              <a:rPr lang="zh-CN" altLang="en-US" dirty="0"/>
              <a:t>。正则化项系数</a:t>
            </a:r>
            <a:r>
              <a:rPr lang="en-US" altLang="zh-CN" dirty="0"/>
              <a:t>λ1</a:t>
            </a:r>
            <a:r>
              <a:rPr lang="zh-CN" altLang="en-US" dirty="0"/>
              <a:t>和</a:t>
            </a:r>
            <a:r>
              <a:rPr lang="en-US" altLang="zh-CN" dirty="0"/>
              <a:t>λ2</a:t>
            </a:r>
            <a:r>
              <a:rPr lang="zh-CN" altLang="en-US" dirty="0"/>
              <a:t>等于</a:t>
            </a:r>
            <a:r>
              <a:rPr lang="en-US" altLang="zh-CN" dirty="0"/>
              <a:t>0.01</a:t>
            </a:r>
            <a:r>
              <a:rPr lang="zh-CN" altLang="en-US" dirty="0"/>
              <a:t>。如果验证集上的损失在五个周期内没有减少，那么训练过程将触发提前停止。自适应小波变换的层数设置为</a:t>
            </a:r>
            <a:r>
              <a:rPr lang="en-US" altLang="zh-CN" dirty="0"/>
              <a:t>1</a:t>
            </a:r>
            <a:r>
              <a:rPr lang="zh-CN" altLang="en-US" dirty="0"/>
              <a:t>，因为数据的信号长度为</a:t>
            </a:r>
            <a:r>
              <a:rPr lang="en-US" altLang="zh-CN" dirty="0"/>
              <a:t>128</a:t>
            </a:r>
            <a:r>
              <a:rPr lang="zh-CN" altLang="en-US" dirty="0"/>
              <a:t>，并且使用</a:t>
            </a:r>
            <a:r>
              <a:rPr lang="en-US" altLang="zh-CN" dirty="0"/>
              <a:t>1</a:t>
            </a:r>
            <a:r>
              <a:rPr lang="zh-CN" altLang="en-US" dirty="0"/>
              <a:t>层自适应小波变换就足以提取特征。用于初始化卷积层的深度卷积核的大小分别为</a:t>
            </a:r>
            <a:r>
              <a:rPr lang="en-US" altLang="zh-CN" dirty="0"/>
              <a:t>2×7</a:t>
            </a:r>
            <a:r>
              <a:rPr lang="zh-CN" altLang="en-US" dirty="0"/>
              <a:t>和</a:t>
            </a:r>
            <a:r>
              <a:rPr lang="en-US" altLang="zh-CN" dirty="0"/>
              <a:t>1×5</a:t>
            </a:r>
            <a:r>
              <a:rPr lang="zh-CN" altLang="en-US" dirty="0"/>
              <a:t>。整个模型中点卷积的卷积核大小为</a:t>
            </a:r>
            <a:r>
              <a:rPr lang="en-US" altLang="zh-CN" dirty="0"/>
              <a:t>1×1</a:t>
            </a:r>
            <a:r>
              <a:rPr lang="zh-CN" altLang="en-US" dirty="0"/>
              <a:t>。所有实验均使用</a:t>
            </a:r>
            <a:r>
              <a:rPr lang="en-US" altLang="zh-CN" dirty="0"/>
              <a:t>GeForce RTX 4090 GPU</a:t>
            </a:r>
            <a:r>
              <a:rPr lang="zh-CN" altLang="en-US" dirty="0"/>
              <a:t>进行。</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100" dirty="0">
                <a:latin typeface="思源黑体 CN Normal" panose="020B0400000000000000" pitchFamily="34" charset="-122"/>
                <a:ea typeface="思源黑体 CN Normal" panose="020B0400000000000000" pitchFamily="34" charset="-122"/>
              </a:rPr>
              <a:t>左图结果表明了</a:t>
            </a:r>
            <a:r>
              <a:rPr lang="en-US" altLang="zh-CN" sz="1200" spc="100" dirty="0">
                <a:latin typeface="思源黑体 CN Normal" panose="020B0400000000000000" pitchFamily="34" charset="-122"/>
                <a:ea typeface="思源黑体 CN Normal" panose="020B0400000000000000" pitchFamily="34" charset="-122"/>
              </a:rPr>
              <a:t>ALWNN</a:t>
            </a:r>
            <a:r>
              <a:rPr lang="zh-CN" altLang="en-US" sz="1200" spc="100" dirty="0">
                <a:latin typeface="思源黑体 CN Normal" panose="020B0400000000000000" pitchFamily="34" charset="-122"/>
                <a:ea typeface="思源黑体 CN Normal" panose="020B0400000000000000" pitchFamily="34" charset="-122"/>
              </a:rPr>
              <a:t>模型及其余模型在</a:t>
            </a:r>
            <a:r>
              <a:rPr lang="en-US" altLang="zh-CN" sz="1200" spc="100" dirty="0">
                <a:latin typeface="思源黑体 CN Normal" panose="020B0400000000000000" pitchFamily="34" charset="-122"/>
                <a:ea typeface="思源黑体 CN Normal" panose="020B0400000000000000" pitchFamily="34" charset="-122"/>
              </a:rPr>
              <a:t>RML2016.10A</a:t>
            </a:r>
            <a:r>
              <a:rPr lang="zh-CN" altLang="en-US" sz="1200" spc="100" dirty="0">
                <a:latin typeface="思源黑体 CN Normal" panose="020B0400000000000000" pitchFamily="34" charset="-122"/>
                <a:ea typeface="思源黑体 CN Normal" panose="020B0400000000000000" pitchFamily="34" charset="-122"/>
              </a:rPr>
              <a:t>数据集上精度与信噪比的关系，所提的</a:t>
            </a:r>
            <a:r>
              <a:rPr lang="en-US" altLang="zh-CN" sz="1200" spc="100" dirty="0">
                <a:latin typeface="思源黑体 CN Normal" panose="020B0400000000000000" pitchFamily="34" charset="-122"/>
                <a:ea typeface="思源黑体 CN Normal" panose="020B0400000000000000" pitchFamily="34" charset="-122"/>
              </a:rPr>
              <a:t>ALWNN</a:t>
            </a:r>
            <a:r>
              <a:rPr lang="zh-CN" altLang="en-US" sz="1200" spc="100" dirty="0">
                <a:latin typeface="思源黑体 CN Normal" panose="020B0400000000000000" pitchFamily="34" charset="-122"/>
                <a:ea typeface="思源黑体 CN Normal" panose="020B0400000000000000" pitchFamily="34" charset="-122"/>
              </a:rPr>
              <a:t>模型优于大多数对比算法模型，右图结果表明了</a:t>
            </a:r>
            <a:r>
              <a:rPr lang="en-US" altLang="zh-CN" sz="1200" spc="100" dirty="0">
                <a:latin typeface="思源黑体 CN Normal" panose="020B0400000000000000" pitchFamily="34" charset="-122"/>
                <a:ea typeface="思源黑体 CN Normal" panose="020B0400000000000000" pitchFamily="34" charset="-122"/>
              </a:rPr>
              <a:t>ALWNN</a:t>
            </a:r>
            <a:r>
              <a:rPr lang="zh-CN" altLang="en-US" sz="1200" spc="100" dirty="0">
                <a:latin typeface="思源黑体 CN Normal" panose="020B0400000000000000" pitchFamily="34" charset="-122"/>
                <a:ea typeface="思源黑体 CN Normal" panose="020B0400000000000000" pitchFamily="34" charset="-122"/>
              </a:rPr>
              <a:t>模型及其余模型在</a:t>
            </a:r>
            <a:r>
              <a:rPr lang="en-US" altLang="zh-CN" sz="1200" spc="100" dirty="0">
                <a:latin typeface="思源黑体 CN Normal" panose="020B0400000000000000" pitchFamily="34" charset="-122"/>
                <a:ea typeface="思源黑体 CN Normal" panose="020B0400000000000000" pitchFamily="34" charset="-122"/>
              </a:rPr>
              <a:t>RML2016.10B</a:t>
            </a:r>
            <a:r>
              <a:rPr lang="zh-CN" altLang="en-US" sz="1200" spc="100" dirty="0">
                <a:latin typeface="思源黑体 CN Normal" panose="020B0400000000000000" pitchFamily="34" charset="-122"/>
                <a:ea typeface="思源黑体 CN Normal" panose="020B0400000000000000" pitchFamily="34" charset="-122"/>
              </a:rPr>
              <a:t>数据集上精度与信噪比的关系。</a:t>
            </a:r>
            <a:endParaRPr lang="en-US" altLang="zh-CN" sz="1200" spc="100" dirty="0">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宋体" panose="02010600030101010101" pitchFamily="2" charset="-122"/>
                <a:ea typeface="宋体" panose="02010600030101010101" pitchFamily="2" charset="-122"/>
              </a:rPr>
              <a:t>CLDNN</a:t>
            </a:r>
            <a:r>
              <a:rPr lang="zh-CN" altLang="en-US" sz="1200" dirty="0">
                <a:solidFill>
                  <a:srgbClr val="000000"/>
                </a:solidFill>
                <a:effectLst/>
                <a:latin typeface="宋体" panose="02010600030101010101" pitchFamily="2" charset="-122"/>
                <a:ea typeface="宋体" panose="02010600030101010101" pitchFamily="2" charset="-122"/>
              </a:rPr>
              <a:t>主要由</a:t>
            </a:r>
            <a:r>
              <a:rPr lang="en-US" altLang="zh-CN" sz="1200" dirty="0">
                <a:solidFill>
                  <a:srgbClr val="000000"/>
                </a:solidFill>
                <a:effectLst/>
                <a:latin typeface="宋体" panose="02010600030101010101" pitchFamily="2" charset="-122"/>
                <a:ea typeface="宋体" panose="02010600030101010101" pitchFamily="2" charset="-122"/>
              </a:rPr>
              <a:t>3</a:t>
            </a:r>
            <a:r>
              <a:rPr lang="zh-CN" altLang="en-US" sz="1200" dirty="0">
                <a:solidFill>
                  <a:srgbClr val="000000"/>
                </a:solidFill>
                <a:effectLst/>
                <a:latin typeface="宋体" panose="02010600030101010101" pitchFamily="2" charset="-122"/>
                <a:ea typeface="宋体" panose="02010600030101010101" pitchFamily="2" charset="-122"/>
              </a:rPr>
              <a:t>层卷积层和</a:t>
            </a:r>
            <a:r>
              <a:rPr lang="en-US" altLang="zh-CN" sz="1200" dirty="0">
                <a:solidFill>
                  <a:srgbClr val="000000"/>
                </a:solidFill>
                <a:effectLst/>
                <a:latin typeface="宋体" panose="02010600030101010101" pitchFamily="2" charset="-122"/>
                <a:ea typeface="宋体" panose="02010600030101010101" pitchFamily="2" charset="-122"/>
              </a:rPr>
              <a:t>1</a:t>
            </a:r>
            <a:r>
              <a:rPr lang="zh-CN" altLang="en-US" sz="1200" dirty="0">
                <a:solidFill>
                  <a:srgbClr val="000000"/>
                </a:solidFill>
                <a:effectLst/>
                <a:latin typeface="宋体" panose="02010600030101010101" pitchFamily="2" charset="-122"/>
                <a:ea typeface="宋体" panose="02010600030101010101" pitchFamily="2" charset="-122"/>
              </a:rPr>
              <a:t>层</a:t>
            </a:r>
            <a:r>
              <a:rPr lang="en-US" altLang="zh-CN" sz="1200" dirty="0">
                <a:solidFill>
                  <a:srgbClr val="000000"/>
                </a:solidFill>
                <a:effectLst/>
                <a:latin typeface="宋体" panose="02010600030101010101" pitchFamily="2" charset="-122"/>
                <a:ea typeface="宋体" panose="02010600030101010101" pitchFamily="2" charset="-122"/>
              </a:rPr>
              <a:t>LSTM</a:t>
            </a:r>
            <a:r>
              <a:rPr lang="zh-CN" altLang="en-US" sz="1200" dirty="0">
                <a:solidFill>
                  <a:srgbClr val="000000"/>
                </a:solidFill>
                <a:effectLst/>
                <a:latin typeface="宋体" panose="02010600030101010101" pitchFamily="2" charset="-122"/>
                <a:ea typeface="宋体" panose="02010600030101010101" pitchFamily="2" charset="-122"/>
              </a:rPr>
              <a:t>层组成，并且在顺序连接的 </a:t>
            </a:r>
            <a:r>
              <a:rPr lang="en-US" altLang="zh-CN" sz="1200" dirty="0">
                <a:solidFill>
                  <a:srgbClr val="000000"/>
                </a:solidFill>
                <a:effectLst/>
                <a:latin typeface="Times New Roman" panose="02020603050405020304" pitchFamily="18" charset="0"/>
              </a:rPr>
              <a:t>3 </a:t>
            </a:r>
            <a:r>
              <a:rPr lang="zh-CN" altLang="en-US" sz="1200" dirty="0">
                <a:solidFill>
                  <a:srgbClr val="000000"/>
                </a:solidFill>
                <a:effectLst/>
                <a:latin typeface="宋体" panose="02010600030101010101" pitchFamily="2" charset="-122"/>
                <a:ea typeface="宋体" panose="02010600030101010101" pitchFamily="2" charset="-122"/>
              </a:rPr>
              <a:t>层卷积层中将第一层卷积层的输出与第三层卷积层的输出融合后输入 </a:t>
            </a:r>
            <a:r>
              <a:rPr lang="en-US" altLang="zh-CN" sz="1200" dirty="0">
                <a:solidFill>
                  <a:srgbClr val="000000"/>
                </a:solidFill>
                <a:effectLst/>
                <a:latin typeface="Times New Roman" panose="02020603050405020304" pitchFamily="18" charset="0"/>
              </a:rPr>
              <a:t>LSTM </a:t>
            </a:r>
            <a:r>
              <a:rPr lang="zh-CN" altLang="en-US" sz="1200" dirty="0">
                <a:solidFill>
                  <a:srgbClr val="000000"/>
                </a:solidFill>
                <a:effectLst/>
                <a:latin typeface="宋体" panose="02010600030101010101" pitchFamily="2" charset="-122"/>
                <a:ea typeface="宋体" panose="02010600030101010101" pitchFamily="2" charset="-122"/>
              </a:rPr>
              <a:t>中。</a:t>
            </a:r>
            <a:endParaRPr lang="en-US" altLang="zh-CN" sz="12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effectLst/>
                <a:latin typeface="宋体" panose="02010600030101010101" pitchFamily="2" charset="-122"/>
                <a:ea typeface="宋体" panose="02010600030101010101" pitchFamily="2" charset="-122"/>
              </a:rPr>
              <a:t>MCLDNN</a:t>
            </a:r>
            <a:r>
              <a:rPr lang="zh-CN" altLang="en-US" sz="1200" dirty="0">
                <a:solidFill>
                  <a:srgbClr val="000000"/>
                </a:solidFill>
                <a:effectLst/>
                <a:latin typeface="宋体" panose="02010600030101010101" pitchFamily="2" charset="-122"/>
                <a:ea typeface="宋体" panose="02010600030101010101" pitchFamily="2" charset="-122"/>
              </a:rPr>
              <a:t>模型将从 </a:t>
            </a:r>
            <a:r>
              <a:rPr lang="en-US" altLang="zh-CN" sz="1200" dirty="0">
                <a:solidFill>
                  <a:srgbClr val="000000"/>
                </a:solidFill>
                <a:effectLst/>
                <a:latin typeface="Times New Roman" panose="02020603050405020304" pitchFamily="18" charset="0"/>
              </a:rPr>
              <a:t>I </a:t>
            </a:r>
            <a:r>
              <a:rPr lang="zh-CN" altLang="en-US" sz="1200" dirty="0">
                <a:solidFill>
                  <a:srgbClr val="000000"/>
                </a:solidFill>
                <a:effectLst/>
                <a:latin typeface="宋体" panose="02010600030101010101" pitchFamily="2" charset="-122"/>
                <a:ea typeface="宋体" panose="02010600030101010101" pitchFamily="2" charset="-122"/>
              </a:rPr>
              <a:t>通道与 </a:t>
            </a:r>
            <a:r>
              <a:rPr lang="en-US" altLang="zh-CN" sz="1200" dirty="0">
                <a:solidFill>
                  <a:srgbClr val="000000"/>
                </a:solidFill>
                <a:effectLst/>
                <a:latin typeface="Times New Roman" panose="02020603050405020304" pitchFamily="18" charset="0"/>
              </a:rPr>
              <a:t>Q </a:t>
            </a:r>
            <a:r>
              <a:rPr lang="zh-CN" altLang="en-US" sz="1200" dirty="0">
                <a:solidFill>
                  <a:srgbClr val="000000"/>
                </a:solidFill>
                <a:effectLst/>
                <a:latin typeface="宋体" panose="02010600030101010101" pitchFamily="2" charset="-122"/>
                <a:ea typeface="宋体" panose="02010600030101010101" pitchFamily="2" charset="-122"/>
              </a:rPr>
              <a:t>通道提取到的特征利用卷积进行融合；再将融合后的特征与 </a:t>
            </a:r>
            <a:r>
              <a:rPr lang="en-US" altLang="zh-CN" sz="1200" dirty="0">
                <a:solidFill>
                  <a:srgbClr val="000000"/>
                </a:solidFill>
                <a:effectLst/>
                <a:latin typeface="Times New Roman" panose="02020603050405020304" pitchFamily="18" charset="0"/>
              </a:rPr>
              <a:t>IQ </a:t>
            </a:r>
            <a:r>
              <a:rPr lang="zh-CN" altLang="en-US" sz="1200" dirty="0">
                <a:solidFill>
                  <a:srgbClr val="000000"/>
                </a:solidFill>
                <a:effectLst/>
                <a:latin typeface="宋体" panose="02010600030101010101" pitchFamily="2" charset="-122"/>
                <a:ea typeface="宋体" panose="02010600030101010101" pitchFamily="2" charset="-122"/>
              </a:rPr>
              <a:t>通道的特征进行融合，得到多通道融合特征；接着将多通道融合特征输入到两层 </a:t>
            </a:r>
            <a:r>
              <a:rPr lang="en-US" altLang="zh-CN" sz="1200" dirty="0">
                <a:solidFill>
                  <a:srgbClr val="000000"/>
                </a:solidFill>
                <a:effectLst/>
                <a:latin typeface="Times New Roman" panose="02020603050405020304" pitchFamily="18" charset="0"/>
              </a:rPr>
              <a:t>LSTM </a:t>
            </a:r>
            <a:r>
              <a:rPr lang="zh-CN" altLang="en-US" sz="1200" dirty="0">
                <a:solidFill>
                  <a:srgbClr val="000000"/>
                </a:solidFill>
                <a:effectLst/>
                <a:latin typeface="宋体" panose="02010600030101010101" pitchFamily="2" charset="-122"/>
                <a:ea typeface="宋体" panose="02010600030101010101" pitchFamily="2" charset="-122"/>
              </a:rPr>
              <a:t>中挖掘空间特征； 最后利用全连接网络实现调制方式的识别。</a:t>
            </a:r>
            <a:endParaRPr lang="en-US" altLang="zh-CN" sz="12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100" dirty="0">
                <a:solidFill>
                  <a:srgbClr val="000000"/>
                </a:solidFill>
                <a:effectLst/>
                <a:latin typeface="宋体" panose="02010600030101010101" pitchFamily="2" charset="-122"/>
                <a:ea typeface="宋体" panose="02010600030101010101" pitchFamily="2" charset="-122"/>
              </a:rPr>
              <a:t>MCNET</a:t>
            </a:r>
            <a:r>
              <a:rPr lang="zh-CN" altLang="en-US" sz="1200" spc="100" dirty="0">
                <a:solidFill>
                  <a:srgbClr val="000000"/>
                </a:solidFill>
                <a:effectLst/>
                <a:latin typeface="宋体" panose="02010600030101010101" pitchFamily="2" charset="-122"/>
                <a:ea typeface="宋体" panose="02010600030101010101" pitchFamily="2" charset="-122"/>
              </a:rPr>
              <a:t>是专门设计的，其中有几个与跳过连接相关联的卷积块，每个块由各种非对称卷积层组成。</a:t>
            </a: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100" dirty="0">
                <a:solidFill>
                  <a:srgbClr val="000000"/>
                </a:solidFill>
                <a:effectLst/>
                <a:latin typeface="宋体" panose="02010600030101010101" pitchFamily="2" charset="-122"/>
                <a:ea typeface="宋体" panose="02010600030101010101" pitchFamily="2" charset="-122"/>
              </a:rPr>
              <a:t>IC-AMCNET</a:t>
            </a:r>
            <a:r>
              <a:rPr lang="zh-CN" altLang="en-US" sz="1200" spc="100" dirty="0">
                <a:solidFill>
                  <a:srgbClr val="000000"/>
                </a:solidFill>
                <a:effectLst/>
                <a:latin typeface="宋体" panose="02010600030101010101" pitchFamily="2" charset="-122"/>
                <a:ea typeface="宋体" panose="02010600030101010101" pitchFamily="2" charset="-122"/>
              </a:rPr>
              <a:t>是一个大型的</a:t>
            </a:r>
            <a:r>
              <a:rPr lang="en-US" altLang="zh-CN" sz="1200" spc="100" dirty="0">
                <a:solidFill>
                  <a:srgbClr val="000000"/>
                </a:solidFill>
                <a:effectLst/>
                <a:latin typeface="宋体" panose="02010600030101010101" pitchFamily="2" charset="-122"/>
                <a:ea typeface="宋体" panose="02010600030101010101" pitchFamily="2" charset="-122"/>
              </a:rPr>
              <a:t>CNN</a:t>
            </a:r>
            <a:r>
              <a:rPr lang="zh-CN" altLang="en-US" sz="1200" spc="100" dirty="0">
                <a:solidFill>
                  <a:srgbClr val="000000"/>
                </a:solidFill>
                <a:effectLst/>
                <a:latin typeface="宋体" panose="02010600030101010101" pitchFamily="2" charset="-122"/>
                <a:ea typeface="宋体" panose="02010600030101010101" pitchFamily="2" charset="-122"/>
              </a:rPr>
              <a:t>模型，在训练阶段应用和高斯噪声层进行隐式增强。</a:t>
            </a: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100" dirty="0">
                <a:solidFill>
                  <a:srgbClr val="000000"/>
                </a:solidFill>
                <a:effectLst/>
                <a:latin typeface="宋体" panose="02010600030101010101" pitchFamily="2" charset="-122"/>
                <a:ea typeface="宋体" panose="02010600030101010101" pitchFamily="2" charset="-122"/>
              </a:rPr>
              <a:t>AMC-Net</a:t>
            </a:r>
            <a:r>
              <a:rPr lang="zh-CN" altLang="en-US" sz="1200" spc="100" dirty="0">
                <a:solidFill>
                  <a:srgbClr val="000000"/>
                </a:solidFill>
                <a:effectLst/>
                <a:latin typeface="宋体" panose="02010600030101010101" pitchFamily="2" charset="-122"/>
                <a:ea typeface="宋体" panose="02010600030101010101" pitchFamily="2" charset="-122"/>
              </a:rPr>
              <a:t>由</a:t>
            </a:r>
            <a:r>
              <a:rPr lang="en-US" altLang="zh-CN" sz="1200" spc="100" dirty="0">
                <a:solidFill>
                  <a:srgbClr val="000000"/>
                </a:solidFill>
                <a:effectLst/>
                <a:latin typeface="宋体" panose="02010600030101010101" pitchFamily="2" charset="-122"/>
                <a:ea typeface="宋体" panose="02010600030101010101" pitchFamily="2" charset="-122"/>
              </a:rPr>
              <a:t>FFT</a:t>
            </a:r>
            <a:r>
              <a:rPr lang="zh-CN" altLang="en-US" sz="1200" spc="100" dirty="0">
                <a:solidFill>
                  <a:srgbClr val="000000"/>
                </a:solidFill>
                <a:effectLst/>
                <a:latin typeface="宋体" panose="02010600030101010101" pitchFamily="2" charset="-122"/>
                <a:ea typeface="宋体" panose="02010600030101010101" pitchFamily="2" charset="-122"/>
              </a:rPr>
              <a:t>模块和多层特征提取模块组成，</a:t>
            </a:r>
            <a:r>
              <a:rPr lang="en-US" altLang="zh-CN" sz="1200" spc="100" dirty="0">
                <a:solidFill>
                  <a:srgbClr val="000000"/>
                </a:solidFill>
                <a:effectLst/>
                <a:latin typeface="宋体" panose="02010600030101010101" pitchFamily="2" charset="-122"/>
                <a:ea typeface="宋体" panose="02010600030101010101" pitchFamily="2" charset="-122"/>
              </a:rPr>
              <a:t>FFT</a:t>
            </a:r>
            <a:r>
              <a:rPr lang="zh-CN" altLang="en-US" sz="1200" spc="100" dirty="0">
                <a:solidFill>
                  <a:srgbClr val="000000"/>
                </a:solidFill>
                <a:effectLst/>
                <a:latin typeface="宋体" panose="02010600030101010101" pitchFamily="2" charset="-122"/>
                <a:ea typeface="宋体" panose="02010600030101010101" pitchFamily="2" charset="-122"/>
              </a:rPr>
              <a:t>模块与多层特征提取模块提取信号特征，同时引入注意力机制融合不同特征。</a:t>
            </a:r>
            <a:endParaRPr lang="en-US" altLang="zh-CN" sz="1200" spc="10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spc="100" dirty="0">
              <a:latin typeface="思源黑体 CN Normal" panose="020B0400000000000000" pitchFamily="34" charset="-122"/>
              <a:ea typeface="思源黑体 CN Normal"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spc="100" dirty="0">
                <a:latin typeface="思源黑体 CN Normal" panose="020B0400000000000000" pitchFamily="34" charset="-122"/>
                <a:ea typeface="思源黑体 CN Normal" panose="020B0400000000000000" pitchFamily="34" charset="-122"/>
              </a:rPr>
              <a:t>CDSCNN</a:t>
            </a:r>
            <a:r>
              <a:rPr lang="zh-CN" altLang="en-US" sz="1200" spc="100" dirty="0">
                <a:latin typeface="思源黑体 CN Normal" panose="020B0400000000000000" pitchFamily="34" charset="-122"/>
                <a:ea typeface="思源黑体 CN Normal" panose="020B0400000000000000" pitchFamily="34" charset="-122"/>
              </a:rPr>
              <a:t>是复卷积神经网络，将</a:t>
            </a:r>
            <a:r>
              <a:rPr lang="en-US" altLang="zh-CN" sz="1200" spc="100" dirty="0">
                <a:latin typeface="思源黑体 CN Normal" panose="020B0400000000000000" pitchFamily="34" charset="-122"/>
                <a:ea typeface="思源黑体 CN Normal" panose="020B0400000000000000" pitchFamily="34" charset="-122"/>
              </a:rPr>
              <a:t>I</a:t>
            </a:r>
            <a:r>
              <a:rPr lang="zh-CN" altLang="en-US" sz="1200" spc="100" dirty="0">
                <a:latin typeface="思源黑体 CN Normal" panose="020B0400000000000000" pitchFamily="34" charset="-122"/>
                <a:ea typeface="思源黑体 CN Normal" panose="020B0400000000000000" pitchFamily="34" charset="-122"/>
              </a:rPr>
              <a:t>路和</a:t>
            </a:r>
            <a:r>
              <a:rPr lang="en-US" altLang="zh-CN" sz="1200" spc="100" dirty="0">
                <a:latin typeface="思源黑体 CN Normal" panose="020B0400000000000000" pitchFamily="34" charset="-122"/>
                <a:ea typeface="思源黑体 CN Normal" panose="020B0400000000000000" pitchFamily="34" charset="-122"/>
              </a:rPr>
              <a:t>Q</a:t>
            </a:r>
            <a:r>
              <a:rPr lang="zh-CN" altLang="en-US" sz="1200" spc="100" dirty="0">
                <a:latin typeface="思源黑体 CN Normal" panose="020B0400000000000000" pitchFamily="34" charset="-122"/>
                <a:ea typeface="思源黑体 CN Normal" panose="020B0400000000000000" pitchFamily="34" charset="-122"/>
              </a:rPr>
              <a:t>路的信号输入分别当作复数的实部与虚部，转换为复数的输入，使用复数卷积提取数据特征，同时引入复数全连接、复数批归一化、复</a:t>
            </a:r>
            <a:r>
              <a:rPr lang="en-US" altLang="zh-CN" sz="1200" spc="100" dirty="0">
                <a:latin typeface="思源黑体 CN Normal" panose="020B0400000000000000" pitchFamily="34" charset="-122"/>
                <a:ea typeface="思源黑体 CN Normal" panose="020B0400000000000000" pitchFamily="34" charset="-122"/>
              </a:rPr>
              <a:t>RELU</a:t>
            </a:r>
            <a:r>
              <a:rPr lang="zh-CN" altLang="en-US" sz="1200" spc="100" dirty="0">
                <a:latin typeface="思源黑体 CN Normal" panose="020B0400000000000000" pitchFamily="34" charset="-122"/>
                <a:ea typeface="思源黑体 CN Normal" panose="020B0400000000000000" pitchFamily="34" charset="-122"/>
              </a:rPr>
              <a:t>函数等模块对特征进行处理。</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本文的性能评估指标主要包括精度，</a:t>
            </a:r>
            <a:r>
              <a:rPr lang="en-US" altLang="zh-CN" dirty="0"/>
              <a:t>MF1</a:t>
            </a:r>
            <a:r>
              <a:rPr lang="zh-CN" altLang="en-US" dirty="0"/>
              <a:t>，</a:t>
            </a:r>
            <a:r>
              <a:rPr lang="en-US" altLang="zh-CN" dirty="0"/>
              <a:t>kappa</a:t>
            </a:r>
            <a:r>
              <a:rPr lang="zh-CN" altLang="en-US" dirty="0"/>
              <a:t>，计算复杂度指标包括</a:t>
            </a:r>
            <a:r>
              <a:rPr lang="en-US" altLang="zh-CN" dirty="0"/>
              <a:t>FLOPS </a:t>
            </a:r>
            <a:r>
              <a:rPr lang="zh-CN" altLang="en-US" dirty="0"/>
              <a:t>与参数量和</a:t>
            </a:r>
            <a:r>
              <a:rPr lang="en-US" altLang="zh-CN" dirty="0"/>
              <a:t>NMACC</a:t>
            </a:r>
            <a:r>
              <a:rPr lang="zh-CN" altLang="en-US" dirty="0"/>
              <a:t>。</a:t>
            </a:r>
            <a:endParaRPr lang="en-US" altLang="zh-CN" dirty="0"/>
          </a:p>
          <a:p>
            <a:r>
              <a:rPr lang="zh-CN" altLang="en-US" dirty="0"/>
              <a:t>精度表示模型在各种信噪比各种调制信号下的平均精度，</a:t>
            </a:r>
            <a:r>
              <a:rPr lang="en-US" altLang="zh-CN" b="0" i="0" dirty="0">
                <a:solidFill>
                  <a:srgbClr val="C9D1D9"/>
                </a:solidFill>
                <a:effectLst/>
                <a:latin typeface="Noto Sans" panose="020B0502040504020204" pitchFamily="34" charset="0"/>
              </a:rPr>
              <a:t>MF1 (Macro F1) </a:t>
            </a:r>
            <a:r>
              <a:rPr lang="zh-CN" altLang="en-US" b="0" i="0" dirty="0">
                <a:solidFill>
                  <a:srgbClr val="C9D1D9"/>
                </a:solidFill>
                <a:effectLst/>
                <a:latin typeface="Noto Sans" panose="020B0502040504020204" pitchFamily="34" charset="0"/>
              </a:rPr>
              <a:t>是一种用于评估多分类模型性能的指标。它综合考虑了各个类别的 </a:t>
            </a:r>
            <a:r>
              <a:rPr lang="en-US" altLang="zh-CN" b="0" i="0" dirty="0">
                <a:solidFill>
                  <a:srgbClr val="C9D1D9"/>
                </a:solidFill>
                <a:effectLst/>
                <a:latin typeface="Noto Sans" panose="020B0502040504020204" pitchFamily="34" charset="0"/>
              </a:rPr>
              <a:t>F1-score</a:t>
            </a:r>
            <a:r>
              <a:rPr lang="zh-CN" altLang="en-US" b="0" i="0" dirty="0">
                <a:solidFill>
                  <a:srgbClr val="C9D1D9"/>
                </a:solidFill>
                <a:effectLst/>
                <a:latin typeface="Noto Sans" panose="020B0502040504020204" pitchFamily="34" charset="0"/>
              </a:rPr>
              <a:t>，特别适用于类别不平衡的情况。</a:t>
            </a:r>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F1-score </a:t>
            </a:r>
            <a:r>
              <a:rPr lang="zh-CN" altLang="en-US" b="0" i="0" dirty="0">
                <a:solidFill>
                  <a:srgbClr val="C9D1D9"/>
                </a:solidFill>
                <a:effectLst/>
                <a:latin typeface="Noto Sans" panose="020B0502040504020204" pitchFamily="34" charset="0"/>
              </a:rPr>
              <a:t>是模型在某一特定类别上的精确率（</a:t>
            </a:r>
            <a:r>
              <a:rPr lang="en-US" altLang="zh-CN" b="0" i="0" dirty="0">
                <a:solidFill>
                  <a:srgbClr val="C9D1D9"/>
                </a:solidFill>
                <a:effectLst/>
                <a:latin typeface="Noto Sans" panose="020B0502040504020204" pitchFamily="34" charset="0"/>
              </a:rPr>
              <a:t>Precision</a:t>
            </a:r>
            <a:r>
              <a:rPr lang="zh-CN" altLang="en-US" b="0" i="0" dirty="0">
                <a:solidFill>
                  <a:srgbClr val="C9D1D9"/>
                </a:solidFill>
                <a:effectLst/>
                <a:latin typeface="Noto Sans" panose="020B0502040504020204" pitchFamily="34" charset="0"/>
              </a:rPr>
              <a:t>）和召回率（</a:t>
            </a:r>
            <a:r>
              <a:rPr lang="en-US" altLang="zh-CN" b="0" i="0" dirty="0">
                <a:solidFill>
                  <a:srgbClr val="C9D1D9"/>
                </a:solidFill>
                <a:effectLst/>
                <a:latin typeface="Noto Sans" panose="020B0502040504020204" pitchFamily="34" charset="0"/>
              </a:rPr>
              <a:t>Recall</a:t>
            </a:r>
            <a:r>
              <a:rPr lang="zh-CN" altLang="en-US" b="0" i="0" dirty="0">
                <a:solidFill>
                  <a:srgbClr val="C9D1D9"/>
                </a:solidFill>
                <a:effectLst/>
                <a:latin typeface="Noto Sans" panose="020B0502040504020204" pitchFamily="34" charset="0"/>
              </a:rPr>
              <a:t>）的调和平均值。调和平均值分子是精确率乘以召回率，分母是精确率加上召回率。</a:t>
            </a:r>
            <a:endParaRPr lang="en-US" altLang="zh-CN" b="0" i="0" dirty="0">
              <a:solidFill>
                <a:srgbClr val="C9D1D9"/>
              </a:solidFill>
              <a:effectLst/>
              <a:latin typeface="Noto Sans" panose="020B0502040504020204" pitchFamily="34" charset="0"/>
            </a:endParaRPr>
          </a:p>
          <a:p>
            <a:r>
              <a:rPr lang="en-US" altLang="zh-CN" b="1" i="0" dirty="0">
                <a:solidFill>
                  <a:srgbClr val="C9D1D9"/>
                </a:solidFill>
                <a:effectLst/>
                <a:latin typeface="Noto Sans" panose="020B0502040504020204" pitchFamily="34" charset="0"/>
              </a:rPr>
              <a:t>Precision</a:t>
            </a:r>
            <a:r>
              <a:rPr lang="zh-CN" altLang="en-US" b="0" i="0" dirty="0">
                <a:solidFill>
                  <a:srgbClr val="C9D1D9"/>
                </a:solidFill>
                <a:effectLst/>
                <a:latin typeface="Noto Sans" panose="020B0502040504020204" pitchFamily="34" charset="0"/>
              </a:rPr>
              <a:t>（精确率）：在所有被预测为正类的样本中，实际为正类的比例。</a:t>
            </a:r>
            <a:endParaRPr lang="en-US" altLang="zh-CN" b="0" i="0" dirty="0">
              <a:solidFill>
                <a:srgbClr val="C9D1D9"/>
              </a:solidFill>
              <a:effectLst/>
              <a:latin typeface="Noto Sans" panose="020B0502040504020204" pitchFamily="34" charset="0"/>
            </a:endParaRPr>
          </a:p>
          <a:p>
            <a:r>
              <a:rPr lang="en-US" altLang="zh-CN" b="1" i="0" dirty="0">
                <a:solidFill>
                  <a:srgbClr val="C9D1D9"/>
                </a:solidFill>
                <a:effectLst/>
                <a:latin typeface="Noto Sans" panose="020B0502040504020204" pitchFamily="34" charset="0"/>
              </a:rPr>
              <a:t>Recall</a:t>
            </a:r>
            <a:r>
              <a:rPr lang="zh-CN" altLang="en-US" b="0" i="0" dirty="0">
                <a:solidFill>
                  <a:srgbClr val="C9D1D9"/>
                </a:solidFill>
                <a:effectLst/>
                <a:latin typeface="Noto Sans" panose="020B0502040504020204" pitchFamily="34" charset="0"/>
              </a:rPr>
              <a:t>（召回率）：在所有实际为正类的样本中，被正确预测为正类的比例。</a:t>
            </a:r>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Macro F1-score </a:t>
            </a:r>
            <a:r>
              <a:rPr lang="zh-CN" altLang="en-US" b="0" i="0" dirty="0">
                <a:solidFill>
                  <a:srgbClr val="C9D1D9"/>
                </a:solidFill>
                <a:effectLst/>
                <a:latin typeface="Noto Sans" panose="020B0502040504020204" pitchFamily="34" charset="0"/>
              </a:rPr>
              <a:t>是对所有类别的 </a:t>
            </a:r>
            <a:r>
              <a:rPr lang="en-US" altLang="zh-CN" b="0" i="0" dirty="0">
                <a:solidFill>
                  <a:srgbClr val="C9D1D9"/>
                </a:solidFill>
                <a:effectLst/>
                <a:latin typeface="Noto Sans" panose="020B0502040504020204" pitchFamily="34" charset="0"/>
              </a:rPr>
              <a:t>F1-score </a:t>
            </a:r>
            <a:r>
              <a:rPr lang="zh-CN" altLang="en-US" b="0" i="0" dirty="0">
                <a:solidFill>
                  <a:srgbClr val="C9D1D9"/>
                </a:solidFill>
                <a:effectLst/>
                <a:latin typeface="Noto Sans" panose="020B0502040504020204" pitchFamily="34" charset="0"/>
              </a:rPr>
              <a:t>的简单平均，因此每个类别的重要性相同，无论其样本数量多少。</a:t>
            </a:r>
            <a:endParaRPr lang="en-US" altLang="zh-CN" b="0" i="0" dirty="0">
              <a:solidFill>
                <a:srgbClr val="C9D1D9"/>
              </a:solidFill>
              <a:effectLst/>
              <a:latin typeface="Noto Sans" panose="020B0502040504020204" pitchFamily="34" charset="0"/>
            </a:endParaRPr>
          </a:p>
          <a:p>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kappa</a:t>
            </a:r>
            <a:r>
              <a:rPr lang="zh-CN" altLang="en-US" b="0" i="0" dirty="0">
                <a:solidFill>
                  <a:srgbClr val="C9D1D9"/>
                </a:solidFill>
                <a:effectLst/>
                <a:latin typeface="Noto Sans" panose="020B0502040504020204" pitchFamily="34" charset="0"/>
              </a:rPr>
              <a:t>用来评估分类器预测结果与实际结果之间一致性的统计指标，特别是在考虑到随机猜测的情况下。它被广泛用于评估分类器的准确性，特别是在类别不平衡的数据集中。</a:t>
            </a:r>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po </a:t>
            </a:r>
            <a:r>
              <a:rPr lang="zh-CN" altLang="en-US" b="0" i="0" dirty="0">
                <a:solidFill>
                  <a:srgbClr val="C9D1D9"/>
                </a:solidFill>
                <a:effectLst/>
                <a:latin typeface="Noto Sans" panose="020B0502040504020204" pitchFamily="34" charset="0"/>
              </a:rPr>
              <a:t>是观察到的一致性，即分类器预测与实际标签相同的比例。</a:t>
            </a:r>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Pe</a:t>
            </a:r>
            <a:r>
              <a:rPr lang="zh-CN" altLang="en-US" b="0" i="0" dirty="0">
                <a:solidFill>
                  <a:srgbClr val="C9D1D9"/>
                </a:solidFill>
                <a:effectLst/>
                <a:latin typeface="Noto Sans" panose="020B0502040504020204" pitchFamily="34" charset="0"/>
              </a:rPr>
              <a:t>表示预期的一致性，即在随机猜测情况下的一致性。</a:t>
            </a:r>
            <a:endParaRPr lang="en-US" altLang="zh-CN" b="0" i="0" dirty="0">
              <a:solidFill>
                <a:srgbClr val="C9D1D9"/>
              </a:solidFill>
              <a:effectLst/>
              <a:latin typeface="Noto Sans" panose="020B0502040504020204" pitchFamily="34" charset="0"/>
            </a:endParaRPr>
          </a:p>
          <a:p>
            <a:r>
              <a:rPr lang="en-US" altLang="zh-CN" b="0" i="0" dirty="0">
                <a:solidFill>
                  <a:srgbClr val="C9D1D9"/>
                </a:solidFill>
                <a:effectLst/>
                <a:latin typeface="Noto Sans" panose="020B0502040504020204" pitchFamily="34" charset="0"/>
              </a:rPr>
              <a:t>K</a:t>
            </a:r>
            <a:r>
              <a:rPr lang="zh-CN" altLang="en-US" b="0" i="0" dirty="0">
                <a:solidFill>
                  <a:srgbClr val="C9D1D9"/>
                </a:solidFill>
                <a:effectLst/>
                <a:latin typeface="Noto Sans" panose="020B0502040504020204" pitchFamily="34" charset="0"/>
              </a:rPr>
              <a:t>等于</a:t>
            </a:r>
            <a:r>
              <a:rPr lang="en-US" altLang="zh-CN" b="0" i="0" dirty="0">
                <a:solidFill>
                  <a:srgbClr val="C9D1D9"/>
                </a:solidFill>
                <a:effectLst/>
                <a:latin typeface="Noto Sans" panose="020B0502040504020204" pitchFamily="34" charset="0"/>
              </a:rPr>
              <a:t>po-pe</a:t>
            </a:r>
            <a:r>
              <a:rPr lang="zh-CN" altLang="en-US" b="0" i="0" dirty="0">
                <a:solidFill>
                  <a:srgbClr val="C9D1D9"/>
                </a:solidFill>
                <a:effectLst/>
                <a:latin typeface="Noto Sans" panose="020B0502040504020204" pitchFamily="34" charset="0"/>
              </a:rPr>
              <a:t>为分子，分母为</a:t>
            </a:r>
            <a:r>
              <a:rPr lang="en-US" altLang="zh-CN" b="0" i="0" dirty="0">
                <a:solidFill>
                  <a:srgbClr val="C9D1D9"/>
                </a:solidFill>
                <a:effectLst/>
                <a:latin typeface="Noto Sans" panose="020B0502040504020204" pitchFamily="34" charset="0"/>
              </a:rPr>
              <a:t>1-pe</a:t>
            </a:r>
            <a:r>
              <a:rPr lang="zh-CN" altLang="en-US" b="0" i="0" dirty="0">
                <a:solidFill>
                  <a:srgbClr val="C9D1D9"/>
                </a:solidFill>
                <a:effectLst/>
                <a:latin typeface="Noto Sans" panose="020B0502040504020204" pitchFamily="34" charset="0"/>
              </a:rPr>
              <a:t>。</a:t>
            </a:r>
            <a:endParaRPr lang="en-US" altLang="zh-CN" b="0" i="0" dirty="0">
              <a:solidFill>
                <a:srgbClr val="C9D1D9"/>
              </a:solidFill>
              <a:effectLst/>
              <a:latin typeface="Noto Sans" panose="020B0502040504020204" pitchFamily="34" charset="0"/>
            </a:endParaRPr>
          </a:p>
          <a:p>
            <a:endParaRPr lang="en-US" altLang="zh-CN" b="0" i="0" dirty="0">
              <a:solidFill>
                <a:srgbClr val="C9D1D9"/>
              </a:solidFill>
              <a:effectLst/>
              <a:latin typeface="Noto Sans" panose="020B0502040504020204" pitchFamily="34" charset="0"/>
            </a:endParaRPr>
          </a:p>
          <a:p>
            <a:r>
              <a:rPr lang="en-US" altLang="zh-CN" dirty="0"/>
              <a:t>FLOPS</a:t>
            </a:r>
            <a:r>
              <a:rPr lang="zh-CN" altLang="en-US" dirty="0"/>
              <a:t>是</a:t>
            </a:r>
            <a:r>
              <a:rPr lang="en-US" altLang="zh-CN" dirty="0"/>
              <a:t>"Floating Point Operations Per Second"</a:t>
            </a:r>
            <a:r>
              <a:rPr lang="zh-CN" altLang="en-US" dirty="0"/>
              <a:t>的缩写，即每秒浮点运算次数。在神经网络中，</a:t>
            </a:r>
            <a:r>
              <a:rPr lang="en-US" altLang="zh-CN" dirty="0"/>
              <a:t>FLOPS</a:t>
            </a:r>
            <a:r>
              <a:rPr lang="zh-CN" altLang="en-US" dirty="0"/>
              <a:t>通常用来衡量模型的计算复杂度或者计算量。神经网络的</a:t>
            </a:r>
            <a:r>
              <a:rPr lang="en-US" altLang="zh-CN" dirty="0"/>
              <a:t>FLOPS</a:t>
            </a:r>
            <a:r>
              <a:rPr lang="zh-CN" altLang="en-US" dirty="0"/>
              <a:t>表示模型在进行推理或训练时，每秒钟需要执行的浮点运算次数。</a:t>
            </a:r>
            <a:r>
              <a:rPr lang="en-US" altLang="zh-CN" dirty="0"/>
              <a:t>FLOPS</a:t>
            </a:r>
            <a:r>
              <a:rPr lang="zh-CN" altLang="en-US" dirty="0"/>
              <a:t>可以帮助评估模型的计算需求，对于部署在资源有限的设备上的模型选择和优化非常重要。</a:t>
            </a:r>
            <a:br>
              <a:rPr lang="en-US" altLang="zh-CN" dirty="0"/>
            </a:br>
            <a:endParaRPr lang="en-US" altLang="zh-CN" dirty="0"/>
          </a:p>
          <a:p>
            <a:r>
              <a:rPr lang="en-US" altLang="zh-CN" b="0" i="0" dirty="0">
                <a:solidFill>
                  <a:srgbClr val="C9D1D9"/>
                </a:solidFill>
                <a:effectLst/>
                <a:latin typeface="Noto Sans" panose="020B0502040504020204" pitchFamily="34" charset="0"/>
              </a:rPr>
              <a:t>NMACC</a:t>
            </a:r>
            <a:r>
              <a:rPr lang="zh-CN" altLang="en-US" b="0" i="0" dirty="0">
                <a:solidFill>
                  <a:srgbClr val="C9D1D9"/>
                </a:solidFill>
                <a:effectLst/>
                <a:latin typeface="Noto Sans" panose="020B0502040504020204" pitchFamily="34" charset="0"/>
              </a:rPr>
              <a:t>即规范化乘</a:t>
            </a:r>
            <a:r>
              <a:rPr lang="en-US" altLang="zh-CN" b="0" i="0" dirty="0">
                <a:solidFill>
                  <a:srgbClr val="C9D1D9"/>
                </a:solidFill>
                <a:effectLst/>
                <a:latin typeface="Noto Sans" panose="020B0502040504020204" pitchFamily="34" charset="0"/>
              </a:rPr>
              <a:t>-</a:t>
            </a:r>
            <a:r>
              <a:rPr lang="zh-CN" altLang="en-US" b="0" i="0" dirty="0">
                <a:solidFill>
                  <a:srgbClr val="C9D1D9"/>
                </a:solidFill>
                <a:effectLst/>
                <a:latin typeface="Noto Sans" panose="020B0502040504020204" pitchFamily="34" charset="0"/>
              </a:rPr>
              <a:t>累加操作指标通常是指在模型的推理或训练过程中所执行的乘法和累加操作的数量，这些操作是神经网络中最基本的计算单元。通过规范化这些操作，可以更好地比较不同模型之间的计算复杂度，而不会受到模型规模或数据类型等因素的影响。</a:t>
            </a:r>
            <a:endParaRPr lang="en-US" altLang="zh-CN" b="0" i="0" dirty="0">
              <a:solidFill>
                <a:srgbClr val="C9D1D9"/>
              </a:solidFill>
              <a:effectLst/>
              <a:latin typeface="Noto Sans" panose="020B0502040504020204" pitchFamily="34" charset="0"/>
            </a:endParaRPr>
          </a:p>
          <a:p>
            <a:endParaRPr lang="en-US" altLang="zh-CN" b="0" i="0" dirty="0">
              <a:solidFill>
                <a:srgbClr val="C9D1D9"/>
              </a:solidFill>
              <a:effectLst/>
              <a:latin typeface="Noto Sans" panose="020B0502040504020204" pitchFamily="34" charset="0"/>
            </a:endParaRPr>
          </a:p>
          <a:p>
            <a:r>
              <a:rPr lang="zh-CN" altLang="en-US" dirty="0"/>
              <a:t>如</a:t>
            </a:r>
            <a:r>
              <a:rPr lang="en-US" altLang="zh-CN" dirty="0"/>
              <a:t>2</a:t>
            </a:r>
            <a:r>
              <a:rPr lang="zh-CN" altLang="en-US" dirty="0"/>
              <a:t>个表所示，我们使用多个指标对</a:t>
            </a:r>
            <a:r>
              <a:rPr lang="en-US" altLang="zh-CN" dirty="0"/>
              <a:t>RadioML2016.10a</a:t>
            </a:r>
            <a:r>
              <a:rPr lang="zh-CN" altLang="en-US" dirty="0"/>
              <a:t>和</a:t>
            </a:r>
            <a:r>
              <a:rPr lang="en-US" altLang="zh-CN" dirty="0"/>
              <a:t>RadioML2016.10b</a:t>
            </a:r>
            <a:r>
              <a:rPr lang="zh-CN" altLang="en-US" dirty="0"/>
              <a:t>数据集上我们的</a:t>
            </a:r>
            <a:r>
              <a:rPr lang="en-US" altLang="zh-CN" dirty="0"/>
              <a:t>ALWNN</a:t>
            </a:r>
            <a:r>
              <a:rPr lang="zh-CN" altLang="en-US" dirty="0"/>
              <a:t>模型和其他基准模型进行了全面的评估和比较。值得注意的是，我们的</a:t>
            </a:r>
            <a:r>
              <a:rPr lang="en-US" altLang="zh-CN" dirty="0"/>
              <a:t>ALWNN</a:t>
            </a:r>
            <a:r>
              <a:rPr lang="zh-CN" altLang="en-US" dirty="0"/>
              <a:t>模型的准确性仅次于最优的</a:t>
            </a:r>
            <a:r>
              <a:rPr lang="en-US" altLang="zh-CN" dirty="0" err="1"/>
              <a:t>AMCNet</a:t>
            </a:r>
            <a:r>
              <a:rPr lang="zh-CN" altLang="en-US" dirty="0"/>
              <a:t>模型。同时，与基线方法相比，</a:t>
            </a:r>
            <a:r>
              <a:rPr lang="en-US" altLang="zh-CN" dirty="0"/>
              <a:t>ALWNN</a:t>
            </a:r>
            <a:r>
              <a:rPr lang="zh-CN" altLang="en-US" dirty="0"/>
              <a:t>的参数量减少了</a:t>
            </a:r>
            <a:r>
              <a:rPr lang="en-US" altLang="zh-CN" dirty="0"/>
              <a:t>1</a:t>
            </a:r>
            <a:r>
              <a:rPr lang="zh-CN" altLang="en-US" dirty="0"/>
              <a:t>到</a:t>
            </a:r>
            <a:r>
              <a:rPr lang="en-US" altLang="zh-CN" dirty="0"/>
              <a:t>2</a:t>
            </a:r>
            <a:r>
              <a:rPr lang="zh-CN" altLang="en-US" dirty="0"/>
              <a:t>个数量级，</a:t>
            </a:r>
            <a:r>
              <a:rPr lang="en-US" altLang="zh-CN" dirty="0"/>
              <a:t>FLOPS</a:t>
            </a:r>
            <a:r>
              <a:rPr lang="zh-CN" altLang="en-US" dirty="0"/>
              <a:t>减少了</a:t>
            </a:r>
            <a:r>
              <a:rPr lang="en-US" altLang="zh-CN" dirty="0"/>
              <a:t>1.25~1.91</a:t>
            </a:r>
            <a:r>
              <a:rPr lang="zh-CN" altLang="en-US" dirty="0"/>
              <a:t>个数量级，</a:t>
            </a:r>
            <a:r>
              <a:rPr lang="en-US" altLang="zh-CN" dirty="0"/>
              <a:t>NMACC</a:t>
            </a:r>
            <a:r>
              <a:rPr lang="zh-CN" altLang="en-US" dirty="0"/>
              <a:t>减少了</a:t>
            </a:r>
            <a:r>
              <a:rPr lang="en-US" altLang="zh-CN" dirty="0"/>
              <a:t>0.81~1.6</a:t>
            </a:r>
            <a:r>
              <a:rPr lang="zh-CN" altLang="en-US" dirty="0"/>
              <a:t>个数量级。</a:t>
            </a:r>
            <a:r>
              <a:rPr lang="en-US" altLang="zh-CN" dirty="0"/>
              <a:t>FLOPS</a:t>
            </a:r>
            <a:r>
              <a:rPr lang="zh-CN" altLang="en-US" dirty="0"/>
              <a:t>和</a:t>
            </a:r>
            <a:r>
              <a:rPr lang="en-US" altLang="zh-CN" dirty="0"/>
              <a:t>NMACC</a:t>
            </a:r>
            <a:r>
              <a:rPr lang="zh-CN" altLang="en-US" dirty="0"/>
              <a:t>的减少预计将把低计算功率</a:t>
            </a:r>
            <a:r>
              <a:rPr lang="en-US" altLang="zh-CN" dirty="0" err="1"/>
              <a:t>cpu</a:t>
            </a:r>
            <a:r>
              <a:rPr lang="zh-CN" altLang="en-US" dirty="0"/>
              <a:t>（如树莓派或微控制器）上的模型的推理延迟从秒减少到毫秒，同时也减少对终端设备的存储和计算需求。这使</a:t>
            </a:r>
            <a:r>
              <a:rPr lang="en-US" altLang="zh-CN" dirty="0"/>
              <a:t>AMC </a:t>
            </a:r>
            <a:r>
              <a:rPr lang="zh-CN" altLang="en-US" dirty="0"/>
              <a:t>算法的实际应用成为可能。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如图</a:t>
            </a:r>
            <a:r>
              <a:rPr lang="en-US" altLang="zh-CN" dirty="0"/>
              <a:t>4</a:t>
            </a:r>
            <a:r>
              <a:rPr lang="zh-CN" altLang="en-US" dirty="0"/>
              <a:t>所示，左图显示了我们提出的</a:t>
            </a:r>
            <a:r>
              <a:rPr lang="en-US" altLang="zh-CN" dirty="0"/>
              <a:t>ALWNN</a:t>
            </a:r>
            <a:r>
              <a:rPr lang="zh-CN" altLang="en-US" dirty="0"/>
              <a:t>模型的特征嵌入，而右图显示了</a:t>
            </a:r>
            <a:r>
              <a:rPr lang="en-US" altLang="zh-CN" dirty="0"/>
              <a:t>MCLDNN</a:t>
            </a:r>
            <a:r>
              <a:rPr lang="zh-CN" altLang="en-US" dirty="0"/>
              <a:t>模型的特征嵌入。蓝色部分代表</a:t>
            </a:r>
            <a:r>
              <a:rPr lang="en-US" altLang="zh-CN" dirty="0"/>
              <a:t>QAM16</a:t>
            </a:r>
            <a:r>
              <a:rPr lang="zh-CN" altLang="en-US" dirty="0"/>
              <a:t>调制信号，而橙色部分代表</a:t>
            </a:r>
            <a:r>
              <a:rPr lang="en-US" altLang="zh-CN" dirty="0"/>
              <a:t>QAM64</a:t>
            </a:r>
            <a:r>
              <a:rPr lang="zh-CN" altLang="en-US" dirty="0"/>
              <a:t>信号。在左图中，蓝色部分和橙色部分之间的边界非常明显，而在右图中，橙色和蓝色部分混合在一起，边界不太明显。对于</a:t>
            </a:r>
            <a:r>
              <a:rPr lang="en-US" altLang="zh-CN" dirty="0"/>
              <a:t>8PSK</a:t>
            </a:r>
            <a:r>
              <a:rPr lang="zh-CN" altLang="en-US" dirty="0"/>
              <a:t>和</a:t>
            </a:r>
            <a:r>
              <a:rPr lang="en-US" altLang="zh-CN" dirty="0"/>
              <a:t>QPSK</a:t>
            </a:r>
            <a:r>
              <a:rPr lang="zh-CN" altLang="en-US" dirty="0"/>
              <a:t>信号，也有同样的观察结果。这表明我们提出的</a:t>
            </a:r>
            <a:r>
              <a:rPr lang="en-US" altLang="zh-CN" dirty="0"/>
              <a:t>ALWNN</a:t>
            </a:r>
            <a:r>
              <a:rPr lang="zh-CN" altLang="en-US" dirty="0"/>
              <a:t>模型学习到的嵌入对于相似的信号（如</a:t>
            </a:r>
            <a:r>
              <a:rPr lang="en-US" altLang="zh-CN" dirty="0"/>
              <a:t>16QAM</a:t>
            </a:r>
            <a:r>
              <a:rPr lang="zh-CN" altLang="en-US" dirty="0"/>
              <a:t>和</a:t>
            </a:r>
            <a:r>
              <a:rPr lang="en-US" altLang="zh-CN" dirty="0"/>
              <a:t>64QAM</a:t>
            </a:r>
            <a:r>
              <a:rPr lang="zh-CN" altLang="en-US" dirty="0"/>
              <a:t>）具有更高的区分能力。总的来说，在低信噪比下，</a:t>
            </a:r>
            <a:r>
              <a:rPr lang="en-US" altLang="zh-CN" dirty="0"/>
              <a:t>ALWNN</a:t>
            </a:r>
            <a:r>
              <a:rPr lang="zh-CN" altLang="en-US" dirty="0"/>
              <a:t>模型在区分相似信号方面也表现出强大的性能。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接下来是我的总结。</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提出了一种轻量级的信号调制分类模型结构</a:t>
            </a:r>
            <a:r>
              <a:rPr lang="en-US" altLang="zh-CN" kern="100" dirty="0">
                <a:latin typeface="Times New Roman" panose="02020603050405020304" pitchFamily="18" charset="0"/>
                <a:ea typeface="宋体" panose="02010600030101010101" pitchFamily="2" charset="-122"/>
              </a:rPr>
              <a:t>,</a:t>
            </a:r>
            <a:r>
              <a:rPr lang="zh-CN" altLang="en-US" kern="100" dirty="0">
                <a:latin typeface="Times New Roman" panose="02020603050405020304" pitchFamily="18" charset="0"/>
                <a:ea typeface="宋体" panose="02010600030101010101" pitchFamily="2" charset="-122"/>
              </a:rPr>
              <a:t>所提出的</a:t>
            </a:r>
            <a:r>
              <a:rPr lang="en-US" altLang="zh-CN" kern="100" dirty="0">
                <a:latin typeface="Times New Roman" panose="02020603050405020304" pitchFamily="18" charset="0"/>
                <a:ea typeface="宋体" panose="02010600030101010101" pitchFamily="2" charset="-122"/>
              </a:rPr>
              <a:t>AWLNN</a:t>
            </a:r>
            <a:r>
              <a:rPr lang="zh-CN" altLang="en-US" kern="100" dirty="0">
                <a:latin typeface="Times New Roman" panose="02020603050405020304" pitchFamily="18" charset="0"/>
                <a:ea typeface="宋体" panose="02010600030101010101" pitchFamily="2" charset="-122"/>
              </a:rPr>
              <a:t>架构在</a:t>
            </a:r>
            <a:r>
              <a:rPr lang="en-US" altLang="zh-CN" kern="100" dirty="0">
                <a:latin typeface="Times New Roman" panose="02020603050405020304" pitchFamily="18" charset="0"/>
                <a:ea typeface="宋体" panose="02010600030101010101" pitchFamily="2" charset="-122"/>
              </a:rPr>
              <a:t>RadioML2016.10a</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RadioML2016.10b</a:t>
            </a:r>
            <a:r>
              <a:rPr lang="zh-CN" altLang="en-US" kern="100" dirty="0">
                <a:latin typeface="Times New Roman" panose="02020603050405020304" pitchFamily="18" charset="0"/>
                <a:ea typeface="宋体" panose="02010600030101010101" pitchFamily="2" charset="-122"/>
              </a:rPr>
              <a:t>数据集上的实验中表现出色。</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与最优方法相比，其在</a:t>
            </a:r>
            <a:r>
              <a:rPr lang="en-US" altLang="zh-CN" kern="100" dirty="0">
                <a:latin typeface="Times New Roman" panose="02020603050405020304" pitchFamily="18" charset="0"/>
                <a:ea typeface="宋体" panose="02010600030101010101" pitchFamily="2" charset="-122"/>
              </a:rPr>
              <a:t>RadioML2016.10a</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RadioML2016.10b</a:t>
            </a:r>
            <a:r>
              <a:rPr lang="zh-CN" altLang="en-US" kern="100" dirty="0">
                <a:latin typeface="Times New Roman" panose="02020603050405020304" pitchFamily="18" charset="0"/>
                <a:ea typeface="宋体" panose="02010600030101010101" pitchFamily="2" charset="-122"/>
              </a:rPr>
              <a:t>数据集上的性能分别下降了</a:t>
            </a:r>
            <a:r>
              <a:rPr lang="en-US" altLang="zh-CN" kern="100" dirty="0">
                <a:latin typeface="Times New Roman" panose="02020603050405020304" pitchFamily="18" charset="0"/>
                <a:ea typeface="宋体" panose="02010600030101010101" pitchFamily="2" charset="-122"/>
              </a:rPr>
              <a:t>0.43%</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0.7%</a:t>
            </a:r>
            <a:r>
              <a:rPr lang="zh-CN" altLang="en-US" kern="100" dirty="0">
                <a:latin typeface="Times New Roman" panose="02020603050405020304" pitchFamily="18" charset="0"/>
                <a:ea typeface="宋体" panose="02010600030101010101" pitchFamily="2" charset="-122"/>
              </a:rPr>
              <a:t>。但是参数数量显著减少了</a:t>
            </a:r>
            <a:r>
              <a:rPr lang="en-US" altLang="zh-CN" kern="100" dirty="0">
                <a:latin typeface="Times New Roman" panose="02020603050405020304" pitchFamily="18" charset="0"/>
                <a:ea typeface="宋体" panose="02010600030101010101" pitchFamily="2" charset="-122"/>
              </a:rPr>
              <a:t>1</a:t>
            </a:r>
            <a:r>
              <a:rPr lang="zh-CN" altLang="en-US" kern="100" dirty="0">
                <a:latin typeface="Times New Roman" panose="02020603050405020304" pitchFamily="18" charset="0"/>
                <a:ea typeface="宋体" panose="02010600030101010101" pitchFamily="2" charset="-122"/>
              </a:rPr>
              <a:t>到</a:t>
            </a:r>
            <a:r>
              <a:rPr lang="en-US" altLang="zh-CN" kern="100" dirty="0">
                <a:latin typeface="Times New Roman" panose="02020603050405020304" pitchFamily="18" charset="0"/>
                <a:ea typeface="宋体" panose="02010600030101010101" pitchFamily="2" charset="-122"/>
              </a:rPr>
              <a:t>2</a:t>
            </a:r>
            <a:r>
              <a:rPr lang="zh-CN" altLang="en-US" kern="100" dirty="0">
                <a:latin typeface="Times New Roman" panose="02020603050405020304" pitchFamily="18" charset="0"/>
                <a:ea typeface="宋体" panose="02010600030101010101" pitchFamily="2" charset="-122"/>
              </a:rPr>
              <a:t>个数量级。</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en-US" altLang="zh-CN" kern="100" dirty="0">
                <a:latin typeface="Times New Roman" panose="02020603050405020304" pitchFamily="18" charset="0"/>
                <a:ea typeface="宋体" panose="02010600030101010101" pitchFamily="2" charset="-122"/>
              </a:rPr>
              <a:t>FLOPS</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NMACC</a:t>
            </a:r>
            <a:r>
              <a:rPr lang="zh-CN" altLang="en-US" kern="100" dirty="0">
                <a:latin typeface="Times New Roman" panose="02020603050405020304" pitchFamily="18" charset="0"/>
                <a:ea typeface="宋体" panose="02010600030101010101" pitchFamily="2" charset="-122"/>
              </a:rPr>
              <a:t>分别减少了</a:t>
            </a:r>
            <a:r>
              <a:rPr lang="en-US" altLang="zh-CN" sz="1200" b="0" i="0" u="none" strike="noStrike" baseline="0" dirty="0">
                <a:latin typeface="NimbusRomNo9L-Medi"/>
              </a:rPr>
              <a:t>1.25 </a:t>
            </a:r>
            <a:r>
              <a:rPr lang="zh-CN" altLang="en-US" sz="1200" b="0" i="0" u="none" strike="noStrike" baseline="0" dirty="0">
                <a:latin typeface="NimbusRomNo9L-Medi"/>
              </a:rPr>
              <a:t>到</a:t>
            </a:r>
            <a:r>
              <a:rPr lang="en-US" altLang="zh-CN" sz="1200" b="0" i="0" u="none" strike="noStrike" baseline="0" dirty="0">
                <a:latin typeface="NimbusRomNo9L-Medi"/>
              </a:rPr>
              <a:t>1.91</a:t>
            </a:r>
            <a:r>
              <a:rPr lang="zh-CN" altLang="en-US" sz="1200" b="0" i="0" u="none" strike="noStrike" baseline="0" dirty="0">
                <a:latin typeface="NimbusRomNo9L-Medi"/>
              </a:rPr>
              <a:t>与</a:t>
            </a:r>
            <a:r>
              <a:rPr lang="en-US" altLang="zh-CN" sz="1800" b="0" i="0" u="none" strike="noStrike" baseline="0" dirty="0">
                <a:latin typeface="NimbusRomNo9L-Medi"/>
              </a:rPr>
              <a:t>0.81 </a:t>
            </a:r>
            <a:r>
              <a:rPr lang="zh-CN" altLang="en-US" sz="1800" b="0" i="0" u="none" strike="noStrike" baseline="0" dirty="0">
                <a:latin typeface="NimbusRomNo9L-Medi"/>
              </a:rPr>
              <a:t>到</a:t>
            </a:r>
            <a:r>
              <a:rPr lang="en-US" altLang="zh-CN" sz="1800" b="0" i="0" u="none" strike="noStrike" baseline="0" dirty="0">
                <a:latin typeface="NimbusRomNo9L-Medi"/>
              </a:rPr>
              <a:t>1.6</a:t>
            </a:r>
            <a:r>
              <a:rPr lang="zh-CN" altLang="en-US" sz="1800" b="0" i="0" u="none" strike="noStrike" baseline="0" dirty="0">
                <a:latin typeface="NimbusRomNo9L-Medi"/>
              </a:rPr>
              <a:t>个数量级</a:t>
            </a:r>
            <a:endParaRPr lang="en-US" altLang="zh-CN" sz="1800" b="0" i="0" u="none" strike="noStrike" kern="100" baseline="0" dirty="0">
              <a:latin typeface="Times New Roman" panose="02020603050405020304" pitchFamily="18" charset="0"/>
              <a:ea typeface="宋体" panose="02010600030101010101" pitchFamily="2" charset="-122"/>
            </a:endParaRPr>
          </a:p>
          <a:p>
            <a:pPr marL="0" lvl="0" indent="0" algn="just">
              <a:lnSpc>
                <a:spcPct val="150000"/>
              </a:lnSpc>
              <a:buFont typeface="Wingdings" panose="05000000000000000000" pitchFamily="2" charset="2"/>
              <a:buNone/>
            </a:pPr>
            <a:r>
              <a:rPr lang="zh-CN" altLang="en-US" sz="1800" b="0" i="0" u="none" strike="noStrike" kern="100" baseline="0" dirty="0">
                <a:latin typeface="Times New Roman" panose="02020603050405020304" pitchFamily="18" charset="0"/>
                <a:ea typeface="宋体" panose="02010600030101010101" pitchFamily="2" charset="-122"/>
              </a:rPr>
              <a:t>接下来打算在</a:t>
            </a:r>
            <a:r>
              <a:rPr lang="en-US" altLang="zh-CN" sz="1800" b="0" i="0" u="none" strike="noStrike" kern="100" baseline="0" dirty="0">
                <a:latin typeface="Times New Roman" panose="02020603050405020304" pitchFamily="18" charset="0"/>
                <a:ea typeface="宋体" panose="02010600030101010101" pitchFamily="2" charset="-122"/>
              </a:rPr>
              <a:t>RML2018.10A</a:t>
            </a:r>
            <a:r>
              <a:rPr lang="zh-CN" altLang="en-US" sz="1800" b="0" i="0" u="none" strike="noStrike" kern="100" baseline="0" dirty="0">
                <a:latin typeface="Times New Roman" panose="02020603050405020304" pitchFamily="18" charset="0"/>
                <a:ea typeface="宋体" panose="02010600030101010101" pitchFamily="2" charset="-122"/>
              </a:rPr>
              <a:t>数据集上继续测试模型性能，然后顺便做点消融实验，之后完善基于原型网络的</a:t>
            </a:r>
            <a:r>
              <a:rPr lang="en-US" altLang="zh-CN" sz="1800" b="0" i="0" u="none" strike="noStrike" kern="100" baseline="0" dirty="0">
                <a:latin typeface="Times New Roman" panose="02020603050405020304" pitchFamily="18" charset="0"/>
                <a:ea typeface="宋体" panose="02010600030101010101" pitchFamily="2" charset="-122"/>
              </a:rPr>
              <a:t>ALWNN</a:t>
            </a:r>
            <a:r>
              <a:rPr lang="zh-CN" altLang="en-US" sz="1800" b="0" i="0" u="none" strike="noStrike" kern="100" baseline="0" dirty="0">
                <a:latin typeface="Times New Roman" panose="02020603050405020304" pitchFamily="18" charset="0"/>
                <a:ea typeface="宋体" panose="02010600030101010101" pitchFamily="2" charset="-122"/>
              </a:rPr>
              <a:t>模型训练，实现在小样本情况下的轻量化自动调制分类，</a:t>
            </a:r>
            <a:r>
              <a:rPr lang="zh-CN" altLang="en-US" sz="1800" b="0" i="0" u="none" strike="noStrike" kern="100" baseline="0">
                <a:latin typeface="Times New Roman" panose="02020603050405020304" pitchFamily="18" charset="0"/>
                <a:ea typeface="宋体" panose="02010600030101010101" pitchFamily="2" charset="-122"/>
              </a:rPr>
              <a:t>然后撰写</a:t>
            </a:r>
            <a:endParaRPr lang="en-US" altLang="zh-CN" sz="1800" b="0" i="0" u="none" strike="noStrike" baseline="0" dirty="0">
              <a:latin typeface="NimbusRomNo9L-Medi"/>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28</a:t>
            </a:fld>
            <a:endParaRPr lang="zh-CN" altLang="en-US"/>
          </a:p>
        </p:txBody>
      </p:sp>
    </p:spTree>
    <p:extLst>
      <p:ext uri="{BB962C8B-B14F-4D97-AF65-F5344CB8AC3E}">
        <p14:creationId xmlns:p14="http://schemas.microsoft.com/office/powerpoint/2010/main" val="326684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首先简单介绍本课题的研究背景与研究现状</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随着无线通信技术的发展，对于通信质量和性能的要求不断提升。在一个通信系统中，发送方对信息进行信号处理、加密等操作后，经过调制变换为适于信道传输的信号进行发送，接收方接收到有效信号后，经过信号处理和解调，可获得信号中所携带的信息。</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合作通信中，接收方知晓接收信号的调制方式，但在非合作通信中，接收方无法知晓接收信号的调制方式，如上图所示，若想要进行正确解调，需要先提取目标信号并识别其调制方式。随着通信体制逐渐复杂化，调制方式逐渐多样化，发送方与接收方之间的通信协议开销增大，也对接收方的自主检测和调制方式识别能力提出了更高的要求。在民用领域中，信号存在性检测和调制识别可以应用到干扰检测、频谱管理等场景中，更高效地利用稀缺的频谱资源；在军事领域中，现代化战争正朝着高度信息化的方向发展，截获、破解敌方的通信信号，获得敌方信息并干扰敌方通信，已经成为通信对抗和信息战的制胜关键之一。信号调制分类在军民应用中都有着重要的实际意义和广泛的应用场景。</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现有的自动调制分类方法可以分为基于似然比的调制分类方法、基于特征提取的方法和基于深度学习的方法。</a:t>
            </a:r>
          </a:p>
          <a:p>
            <a:endParaRPr lang="en-US" altLang="zh-CN" sz="1200" b="0" kern="0" dirty="0">
              <a:solidFill>
                <a:schemeClr val="tx1"/>
              </a:solidFill>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所示,LBAMC将信号分类问题建模成一个复合假设问题,其将假设问题和检验问题结合起来进行分类,假设对每个传入的信号均有一个确定的调制类型,最后基于不同的似然比函数对信号作最终决策,例如:平均似然比检验(Average Likelihood Ratio Test, ALRT)、广义似然比检验(Generalized Likelihood Ratio Test,GLRT)和混合似然比检验(Hybrid Likelihood Ratio Test,HLRT)等，ALRT将未知量视为随机变量,通过对所有随机变量求平均值来计算似然函数。Long等学者首次将ALRT用在LBAMC[6],并且在混合信噪比条件下取得较好地性能。ALRT更多地依赖信道状态信息以获得较好的分类性能,计算复杂度较高。GLRT采用基于未知量的最大似然估计计算信号的概率密度函数,然后将似然函数定义为最有可能的调制类别。Panagiotou等学者提出基于GLRT的LBAMC[7] ,在非常数包络调制的分类性能上较ALRT有明显的提高。同时,因为GLRT将信道未知变量作为确定值计算似然值,计算复杂度较ALRT有明显下降。在ALRT和GLRT的研究基础上,基于HLRT的LBAMC被广泛研究[8-9],HLRT将信道部分未知参数作为确定值计算似然值,在分类性能和计算复杂度之间取了折中。</a:t>
            </a:r>
          </a:p>
          <a:p>
            <a:r>
              <a:rPr lang="zh-CN" altLang="en-US" dirty="0"/>
              <a:t>综上所述,LBAMC在已知信道状态先验信息时,可以取得较好的分类性能,但是计算复杂度相对较高。此外,在实际通信系统中,信道状态先验信息一般难以获取。</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基于特征提取的</a:t>
            </a:r>
            <a:r>
              <a:rPr lang="en-US" altLang="zh-CN" dirty="0"/>
              <a:t>AMC可视为基于某种映射关系的AMC方法,FBAMC将信号序列映射为多个特征,基于这些特征进行信号识别。FBAMC分为三步:</a:t>
            </a:r>
            <a:r>
              <a:rPr lang="en-US" altLang="zh-CN" b="1" dirty="0"/>
              <a:t>(1)对预处理后的接收信号进行采样;(2)提取采样信号中易于区分的特征;(3)根据所提取特征的差异,对信号进行分类。与LBAMC相比,FBAMC无需信道状态先验信息,仅依靠提取的特征对信号分类,计算复杂度较低。 依据FBAMC步骤(2)中提取特征所使用方法的不同,FBAMC可以分为:(1)基于信号统计特征提取的FBAMC;(2)基于机器学习(Machine Learning,ML)的FBAMC;(3)基于DL的FBAMC。</a:t>
            </a:r>
            <a:r>
              <a:rPr lang="en-US" altLang="zh-CN" dirty="0"/>
              <a:t>基于信号统计特征提取的FBAMC通过计算采样信号中的统计特征,计算的统计特征包含但不限于:循环统计量、小波变换和累积量,以此作为构建分类器的依据。</a:t>
            </a:r>
            <a:r>
              <a:rPr lang="en-US" altLang="zh-CN" b="1" dirty="0"/>
              <a:t>基于ML的FBAMC依赖不同的机器学习算法提取信号特征,完成分类决策,例如决策树(Decision Tree)和K-近邻算法(K-Nearest Neighbor,KNN)。以上两类FBAMC均需要依靠专业知识手工提取特征,而特征的差异度也决定了分类性能,所以在处理多信号分类任务时性能较差。</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4292F"/>
                </a:solidFill>
                <a:effectLst/>
                <a:latin typeface="Noto Sans" panose="020B0502040504020204" pitchFamily="34" charset="0"/>
              </a:rPr>
              <a:t>基于 DL 的 AMC 方法按照神经网络输入样本的形式可以分为：基于时域波形的方法与基于变换域图像的方法。前者是将信号的同相正交（In-phase and Quadrature, IQ）分量或者幅度相位（Amplitude and Phase, AP）分量等时域波形作为神经网络的输入，而后者则需要将时域信号通过一些变换或者映射方法转换为变换域信号，并且其形式多为二维图像（即变换域图像），而非时域波形。虽然基于变换域图像的 AMC 方法可以借鉴计算视觉领域经典的 CNN 结构，比如AlexNet 等，无需重新设计网络结构，但是在信号序列转换为二维图像的过程中，还是存在部分信息的“丢失”。这部分信息的“丢失”，一方面是由变换或者映射方法造成的，另一方面则是由图像的分辨率不足、尺寸过小等因素造成的。所以，更多的专家学者的目光还是聚焦于基于时域波形的方法。</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dirty="0">
                <a:solidFill>
                  <a:srgbClr val="24292F"/>
                </a:solidFill>
                <a:effectLst/>
                <a:latin typeface="Noto Sans" panose="020B0502040504020204" pitchFamily="34" charset="0"/>
                <a:sym typeface="+mn-ea"/>
              </a:rPr>
              <a:t>基于时域波形的深度学习方法将信号的同相正交（In-phase and Quadrature, IQ）分量或者幅度相位（Amplitude and Phase, AP）分量等时域波形作为神经网络的输入，避免了基于图像的方法中可能会存在的信息损失问题。</a:t>
            </a:r>
            <a:endParaRPr lang="en-US" altLang="zh-CN" sz="1050" dirty="0">
              <a:solidFill>
                <a:srgbClr val="24292F"/>
              </a:solidFill>
              <a:effectLst/>
              <a:latin typeface="Noto Sans" panose="020B0502040504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endParaRPr>
          </a:p>
          <a:p>
            <a:r>
              <a:rPr lang="zh-CN" altLang="en-US"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rPr>
              <a:t>基于时域波形的深度学习方法主要包含四种数据集，</a:t>
            </a:r>
            <a:r>
              <a:rPr lang="en-US" altLang="zh-CN"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rPr>
              <a:t>RML2016.04C,RML2016.10A,RML2016.10B,RML2018.01A</a:t>
            </a:r>
            <a:r>
              <a:rPr lang="zh-CN" altLang="en-US"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rPr>
              <a:t>，</a:t>
            </a:r>
            <a:r>
              <a:rPr lang="en-US" altLang="zh-CN"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rPr>
              <a:t>RML2016.10A</a:t>
            </a:r>
            <a:r>
              <a:rPr lang="zh-CN" altLang="en-US" sz="1050" kern="100" dirty="0">
                <a:solidFill>
                  <a:srgbClr val="24292F"/>
                </a:solidFill>
                <a:effectLst/>
                <a:latin typeface="Noto Sans" panose="020B0502040504020204" pitchFamily="34" charset="0"/>
                <a:ea typeface="等线" panose="02010600030101010101" charset="-122"/>
                <a:cs typeface="Times New Roman" panose="02020603050405020304" pitchFamily="18" charset="0"/>
                <a:sym typeface="+mn-ea"/>
              </a:rPr>
              <a:t>数据集包含</a:t>
            </a:r>
            <a:r>
              <a:rPr lang="en-US" altLang="zh-CN" sz="1400" b="0" i="0" dirty="0">
                <a:solidFill>
                  <a:srgbClr val="4F4F4F"/>
                </a:solidFill>
                <a:effectLst/>
                <a:highlight>
                  <a:srgbClr val="F7F7F7"/>
                </a:highlight>
                <a:latin typeface="-apple-system"/>
              </a:rPr>
              <a:t>8</a:t>
            </a:r>
            <a:r>
              <a:rPr lang="zh-CN" altLang="en-US" sz="1400" b="0" i="0" dirty="0">
                <a:solidFill>
                  <a:srgbClr val="4F4F4F"/>
                </a:solidFill>
                <a:effectLst/>
                <a:highlight>
                  <a:srgbClr val="F7F7F7"/>
                </a:highlight>
                <a:latin typeface="-apple-system"/>
              </a:rPr>
              <a:t>个数字调制方式</a:t>
            </a:r>
            <a:r>
              <a:rPr lang="en-US" altLang="zh-CN" sz="1400" b="0" i="0" dirty="0">
                <a:solidFill>
                  <a:srgbClr val="4F4F4F"/>
                </a:solidFill>
                <a:effectLst/>
                <a:highlight>
                  <a:srgbClr val="F7F7F7"/>
                </a:highlight>
                <a:latin typeface="-apple-system"/>
              </a:rPr>
              <a:t>: 8PSK, BPSK, CPFSK, GFSK, PAM4, 16QAM, 64QAM, QPSK</a:t>
            </a:r>
            <a:r>
              <a:rPr lang="zh-CN" altLang="en-US" sz="1400" b="0" i="0" dirty="0">
                <a:solidFill>
                  <a:srgbClr val="4F4F4F"/>
                </a:solidFill>
                <a:effectLst/>
                <a:highlight>
                  <a:srgbClr val="F7F7F7"/>
                </a:highlight>
                <a:latin typeface="-apple-system"/>
              </a:rPr>
              <a:t>；</a:t>
            </a:r>
            <a:r>
              <a:rPr lang="en-US" altLang="zh-CN" sz="1400" b="0" i="0" dirty="0">
                <a:solidFill>
                  <a:srgbClr val="4F4F4F"/>
                </a:solidFill>
                <a:effectLst/>
                <a:highlight>
                  <a:srgbClr val="F7F7F7"/>
                </a:highlight>
                <a:latin typeface="-apple-system"/>
              </a:rPr>
              <a:t>3</a:t>
            </a:r>
            <a:r>
              <a:rPr lang="zh-CN" altLang="en-US" sz="1400" b="0" i="0" dirty="0">
                <a:solidFill>
                  <a:srgbClr val="4F4F4F"/>
                </a:solidFill>
                <a:effectLst/>
                <a:highlight>
                  <a:srgbClr val="F7F7F7"/>
                </a:highlight>
                <a:latin typeface="-apple-system"/>
              </a:rPr>
              <a:t>个模拟调制方式：</a:t>
            </a:r>
            <a:r>
              <a:rPr lang="en-US" altLang="zh-CN" sz="1400" b="0" i="0" dirty="0">
                <a:solidFill>
                  <a:srgbClr val="4F4F4F"/>
                </a:solidFill>
                <a:effectLst/>
                <a:highlight>
                  <a:srgbClr val="F7F7F7"/>
                </a:highlight>
                <a:latin typeface="-apple-system"/>
              </a:rPr>
              <a:t>AM-DSB, AM-SSB, WBFM</a:t>
            </a:r>
            <a:r>
              <a:rPr lang="zh-CN" altLang="en-US" sz="1400" b="0" i="0" dirty="0">
                <a:solidFill>
                  <a:srgbClr val="4F4F4F"/>
                </a:solidFill>
                <a:effectLst/>
                <a:highlight>
                  <a:srgbClr val="F7F7F7"/>
                </a:highlight>
                <a:latin typeface="-apple-system"/>
              </a:rPr>
              <a:t>。信噪比从</a:t>
            </a:r>
            <a:r>
              <a:rPr lang="en-US" altLang="zh-CN" sz="1400" b="0" i="0" dirty="0">
                <a:solidFill>
                  <a:srgbClr val="4F4F4F"/>
                </a:solidFill>
                <a:effectLst/>
                <a:highlight>
                  <a:srgbClr val="FFFFFF"/>
                </a:highlight>
                <a:latin typeface="-apple-system"/>
              </a:rPr>
              <a:t>-20dB~18dB,</a:t>
            </a:r>
            <a:r>
              <a:rPr lang="zh-CN" altLang="en-US" sz="1400" b="0" i="0" dirty="0">
                <a:solidFill>
                  <a:srgbClr val="4F4F4F"/>
                </a:solidFill>
                <a:effectLst/>
                <a:highlight>
                  <a:srgbClr val="FFFFFF"/>
                </a:highlight>
                <a:latin typeface="-apple-system"/>
              </a:rPr>
              <a:t>间隔</a:t>
            </a:r>
            <a:r>
              <a:rPr lang="en-US" altLang="zh-CN" sz="1400" b="0" i="0" dirty="0">
                <a:solidFill>
                  <a:srgbClr val="4F4F4F"/>
                </a:solidFill>
                <a:effectLst/>
                <a:highlight>
                  <a:srgbClr val="FFFFFF"/>
                </a:highlight>
                <a:latin typeface="-apple-system"/>
              </a:rPr>
              <a:t>2dB</a:t>
            </a:r>
            <a:r>
              <a:rPr lang="zh-CN" altLang="en-US" sz="1400" b="0" i="0" dirty="0">
                <a:solidFill>
                  <a:srgbClr val="4F4F4F"/>
                </a:solidFill>
                <a:effectLst/>
                <a:highlight>
                  <a:srgbClr val="FFFFFF"/>
                </a:highlight>
                <a:latin typeface="-apple-system"/>
              </a:rPr>
              <a:t>，信道环境考虑</a:t>
            </a:r>
            <a:r>
              <a:rPr lang="zh-CN" altLang="en-US" sz="1400" b="0" i="0" dirty="0">
                <a:solidFill>
                  <a:srgbClr val="4F4F4F"/>
                </a:solidFill>
                <a:effectLst/>
                <a:highlight>
                  <a:srgbClr val="F7F7F7"/>
                </a:highlight>
                <a:latin typeface="-apple-system"/>
              </a:rPr>
              <a:t>加性高斯白噪声、选择性衰落（莱斯</a:t>
            </a:r>
            <a:r>
              <a:rPr lang="en-US" altLang="zh-CN" sz="1400" b="0" i="0" dirty="0">
                <a:solidFill>
                  <a:srgbClr val="4F4F4F"/>
                </a:solidFill>
                <a:effectLst/>
                <a:highlight>
                  <a:srgbClr val="F7F7F7"/>
                </a:highlight>
                <a:latin typeface="-apple-system"/>
              </a:rPr>
              <a:t>(Rician)+</a:t>
            </a:r>
            <a:r>
              <a:rPr lang="zh-CN" altLang="en-US" sz="1400" b="0" i="0" dirty="0">
                <a:solidFill>
                  <a:srgbClr val="4F4F4F"/>
                </a:solidFill>
                <a:effectLst/>
                <a:highlight>
                  <a:srgbClr val="F7F7F7"/>
                </a:highlight>
                <a:latin typeface="-apple-system"/>
              </a:rPr>
              <a:t>瑞利</a:t>
            </a:r>
            <a:r>
              <a:rPr lang="en-US" altLang="zh-CN" sz="1400" b="0" i="0" dirty="0">
                <a:solidFill>
                  <a:srgbClr val="4F4F4F"/>
                </a:solidFill>
                <a:effectLst/>
                <a:highlight>
                  <a:srgbClr val="F7F7F7"/>
                </a:highlight>
                <a:latin typeface="-apple-system"/>
              </a:rPr>
              <a:t>(Rayleigh)</a:t>
            </a:r>
            <a:r>
              <a:rPr lang="zh-CN" altLang="en-US" sz="1400" b="0" i="0" dirty="0">
                <a:solidFill>
                  <a:srgbClr val="4F4F4F"/>
                </a:solidFill>
                <a:effectLst/>
                <a:highlight>
                  <a:srgbClr val="F7F7F7"/>
                </a:highlight>
                <a:latin typeface="-apple-system"/>
              </a:rPr>
              <a:t>）、中心频率偏移</a:t>
            </a:r>
            <a:r>
              <a:rPr lang="en-US" altLang="zh-CN" sz="1400" b="0" i="0" dirty="0">
                <a:solidFill>
                  <a:srgbClr val="4F4F4F"/>
                </a:solidFill>
                <a:effectLst/>
                <a:highlight>
                  <a:srgbClr val="F7F7F7"/>
                </a:highlight>
                <a:latin typeface="-apple-system"/>
              </a:rPr>
              <a:t>(Center Frequency Offset, CFO) </a:t>
            </a:r>
            <a:r>
              <a:rPr lang="zh-CN" altLang="en-US" sz="1400" b="0" i="0" dirty="0">
                <a:solidFill>
                  <a:srgbClr val="4F4F4F"/>
                </a:solidFill>
                <a:effectLst/>
                <a:highlight>
                  <a:srgbClr val="F7F7F7"/>
                </a:highlight>
                <a:latin typeface="-apple-system"/>
              </a:rPr>
              <a:t>、采样率偏移</a:t>
            </a:r>
            <a:r>
              <a:rPr lang="en-US" altLang="zh-CN" sz="1400" b="0" i="0" dirty="0">
                <a:solidFill>
                  <a:srgbClr val="4F4F4F"/>
                </a:solidFill>
                <a:effectLst/>
                <a:highlight>
                  <a:srgbClr val="F7F7F7"/>
                </a:highlight>
                <a:latin typeface="-apple-system"/>
              </a:rPr>
              <a:t>(Sample Rate Offset, SRO</a:t>
            </a:r>
            <a:r>
              <a:rPr lang="zh-CN" altLang="en-US" sz="1400" b="0" i="0" dirty="0">
                <a:solidFill>
                  <a:srgbClr val="4F4F4F"/>
                </a:solidFill>
                <a:effectLst/>
                <a:highlight>
                  <a:srgbClr val="F7F7F7"/>
                </a:highlight>
                <a:latin typeface="-apple-system"/>
              </a:rPr>
              <a:t>）。</a:t>
            </a:r>
            <a:r>
              <a:rPr lang="zh-CN" altLang="en-US" sz="1800" dirty="0">
                <a:solidFill>
                  <a:srgbClr val="000000"/>
                </a:solidFill>
                <a:effectLst/>
                <a:latin typeface="宋体" panose="02010600030101010101" pitchFamily="2" charset="-122"/>
                <a:ea typeface="宋体" panose="02010600030101010101" pitchFamily="2" charset="-122"/>
              </a:rPr>
              <a:t>其中前两者是在 </a:t>
            </a:r>
            <a:r>
              <a:rPr lang="en-US" altLang="zh-CN" sz="1800" dirty="0">
                <a:solidFill>
                  <a:srgbClr val="000000"/>
                </a:solidFill>
                <a:effectLst/>
                <a:latin typeface="Times New Roman" panose="02020603050405020304" pitchFamily="18" charset="0"/>
              </a:rPr>
              <a:t>RML2016.04C </a:t>
            </a:r>
            <a:r>
              <a:rPr lang="zh-CN" altLang="en-US" sz="1800" dirty="0">
                <a:solidFill>
                  <a:srgbClr val="000000"/>
                </a:solidFill>
                <a:effectLst/>
                <a:latin typeface="宋体" panose="02010600030101010101" pitchFamily="2" charset="-122"/>
                <a:ea typeface="宋体" panose="02010600030101010101" pitchFamily="2" charset="-122"/>
              </a:rPr>
              <a:t>基础上增加了样本数量、规范了数据格式，后者则是将调制方式增加至 </a:t>
            </a:r>
            <a:r>
              <a:rPr lang="en-US" altLang="zh-CN" sz="1800" dirty="0">
                <a:solidFill>
                  <a:srgbClr val="000000"/>
                </a:solidFill>
                <a:effectLst/>
                <a:latin typeface="Times New Roman" panose="02020603050405020304" pitchFamily="18" charset="0"/>
              </a:rPr>
              <a:t>24 </a:t>
            </a:r>
            <a:r>
              <a:rPr lang="zh-CN" altLang="en-US" sz="1800" dirty="0">
                <a:solidFill>
                  <a:srgbClr val="000000"/>
                </a:solidFill>
                <a:effectLst/>
                <a:latin typeface="宋体" panose="02010600030101010101" pitchFamily="2" charset="-122"/>
                <a:ea typeface="宋体" panose="02010600030101010101" pitchFamily="2" charset="-122"/>
              </a:rPr>
              <a:t>种， 并且增加了样本数量与采样点数。</a:t>
            </a:r>
            <a:endParaRPr lang="en-US" altLang="zh-CN" sz="1800" dirty="0">
              <a:solidFill>
                <a:srgbClr val="000000"/>
              </a:solidFill>
              <a:effectLst/>
              <a:latin typeface="宋体" panose="02010600030101010101" pitchFamily="2" charset="-122"/>
              <a:ea typeface="宋体" panose="02010600030101010101" pitchFamily="2" charset="-122"/>
            </a:endParaRPr>
          </a:p>
          <a:p>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基于时域波形的深度学习方法主要集中于</a:t>
            </a:r>
            <a:r>
              <a:rPr lang="en-US" altLang="zh-CN" sz="1800" dirty="0">
                <a:solidFill>
                  <a:srgbClr val="000000"/>
                </a:solidFill>
                <a:effectLst/>
                <a:latin typeface="宋体" panose="02010600030101010101" pitchFamily="2" charset="-122"/>
                <a:ea typeface="宋体" panose="02010600030101010101" pitchFamily="2" charset="-122"/>
              </a:rPr>
              <a:t>CNN+RNN</a:t>
            </a:r>
            <a:r>
              <a:rPr lang="zh-CN" altLang="en-US" sz="1800" dirty="0">
                <a:solidFill>
                  <a:srgbClr val="000000"/>
                </a:solidFill>
                <a:effectLst/>
                <a:latin typeface="宋体" panose="02010600030101010101" pitchFamily="2" charset="-122"/>
                <a:ea typeface="宋体" panose="02010600030101010101" pitchFamily="2" charset="-122"/>
              </a:rPr>
              <a:t>的混合结构设计方向，这是因为 </a:t>
            </a:r>
            <a:r>
              <a:rPr lang="en-US" altLang="zh-CN" sz="1800" dirty="0">
                <a:solidFill>
                  <a:srgbClr val="000000"/>
                </a:solidFill>
                <a:effectLst/>
                <a:latin typeface="Times New Roman" panose="02020603050405020304" pitchFamily="18" charset="0"/>
              </a:rPr>
              <a:t>CNN </a:t>
            </a:r>
            <a:r>
              <a:rPr lang="zh-CN" altLang="en-US" sz="1800" dirty="0">
                <a:solidFill>
                  <a:srgbClr val="000000"/>
                </a:solidFill>
                <a:effectLst/>
                <a:latin typeface="宋体" panose="02010600030101010101" pitchFamily="2" charset="-122"/>
                <a:ea typeface="宋体" panose="02010600030101010101" pitchFamily="2" charset="-122"/>
              </a:rPr>
              <a:t>关注的是局部空间特征，而 </a:t>
            </a:r>
            <a:r>
              <a:rPr lang="en-US" altLang="zh-CN" sz="1800" dirty="0">
                <a:solidFill>
                  <a:srgbClr val="000000"/>
                </a:solidFill>
                <a:effectLst/>
                <a:latin typeface="Times New Roman" panose="02020603050405020304" pitchFamily="18" charset="0"/>
              </a:rPr>
              <a:t>RNN </a:t>
            </a:r>
            <a:r>
              <a:rPr lang="zh-CN" altLang="en-US" sz="1800" dirty="0">
                <a:solidFill>
                  <a:srgbClr val="000000"/>
                </a:solidFill>
                <a:effectLst/>
                <a:latin typeface="宋体" panose="02010600030101010101" pitchFamily="2" charset="-122"/>
                <a:ea typeface="宋体" panose="02010600030101010101" pitchFamily="2" charset="-122"/>
              </a:rPr>
              <a:t>更注重挖掘时序关联特征，两者相结合可以挖掘时空特征，主流的模型包括</a:t>
            </a:r>
            <a:r>
              <a:rPr lang="en-US" altLang="zh-CN" sz="1800" dirty="0">
                <a:solidFill>
                  <a:srgbClr val="000000"/>
                </a:solidFill>
                <a:effectLst/>
                <a:latin typeface="宋体" panose="02010600030101010101" pitchFamily="2" charset="-122"/>
                <a:ea typeface="宋体" panose="02010600030101010101" pitchFamily="2" charset="-122"/>
              </a:rPr>
              <a:t>CLDNN</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宋体" panose="02010600030101010101" pitchFamily="2" charset="-122"/>
                <a:ea typeface="宋体" panose="02010600030101010101" pitchFamily="2" charset="-122"/>
              </a:rPr>
              <a:t>CLDNN</a:t>
            </a:r>
            <a:r>
              <a:rPr lang="zh-CN" altLang="en-US" sz="1800" dirty="0">
                <a:solidFill>
                  <a:srgbClr val="000000"/>
                </a:solidFill>
                <a:effectLst/>
                <a:latin typeface="宋体" panose="02010600030101010101" pitchFamily="2" charset="-122"/>
                <a:ea typeface="宋体" panose="02010600030101010101" pitchFamily="2" charset="-122"/>
              </a:rPr>
              <a:t>主要由</a:t>
            </a:r>
            <a:r>
              <a:rPr lang="en-US" altLang="zh-CN" sz="1800" dirty="0">
                <a:solidFill>
                  <a:srgbClr val="000000"/>
                </a:solidFill>
                <a:effectLst/>
                <a:latin typeface="宋体" panose="02010600030101010101" pitchFamily="2" charset="-122"/>
                <a:ea typeface="宋体" panose="02010600030101010101" pitchFamily="2" charset="-122"/>
              </a:rPr>
              <a:t>3</a:t>
            </a:r>
            <a:r>
              <a:rPr lang="zh-CN" altLang="en-US" sz="1800" dirty="0">
                <a:solidFill>
                  <a:srgbClr val="000000"/>
                </a:solidFill>
                <a:effectLst/>
                <a:latin typeface="宋体" panose="02010600030101010101" pitchFamily="2" charset="-122"/>
                <a:ea typeface="宋体" panose="02010600030101010101" pitchFamily="2" charset="-122"/>
              </a:rPr>
              <a:t>层卷积层和</a:t>
            </a:r>
            <a:r>
              <a:rPr lang="en-US" altLang="zh-CN" sz="1800" dirty="0">
                <a:solidFill>
                  <a:srgbClr val="000000"/>
                </a:solidFill>
                <a:effectLst/>
                <a:latin typeface="宋体" panose="02010600030101010101" pitchFamily="2" charset="-122"/>
                <a:ea typeface="宋体" panose="02010600030101010101" pitchFamily="2" charset="-122"/>
              </a:rPr>
              <a:t>1</a:t>
            </a:r>
            <a:r>
              <a:rPr lang="zh-CN" altLang="en-US" sz="1800" dirty="0">
                <a:solidFill>
                  <a:srgbClr val="000000"/>
                </a:solidFill>
                <a:effectLst/>
                <a:latin typeface="宋体" panose="02010600030101010101" pitchFamily="2" charset="-122"/>
                <a:ea typeface="宋体" panose="02010600030101010101" pitchFamily="2" charset="-122"/>
              </a:rPr>
              <a:t>层</a:t>
            </a:r>
            <a:r>
              <a:rPr lang="en-US" altLang="zh-CN" sz="1800" dirty="0">
                <a:solidFill>
                  <a:srgbClr val="000000"/>
                </a:solidFill>
                <a:effectLst/>
                <a:latin typeface="宋体" panose="02010600030101010101" pitchFamily="2" charset="-122"/>
                <a:ea typeface="宋体" panose="02010600030101010101" pitchFamily="2" charset="-122"/>
              </a:rPr>
              <a:t>LSTM</a:t>
            </a:r>
            <a:r>
              <a:rPr lang="zh-CN" altLang="en-US" sz="1800" dirty="0">
                <a:solidFill>
                  <a:srgbClr val="000000"/>
                </a:solidFill>
                <a:effectLst/>
                <a:latin typeface="宋体" panose="02010600030101010101" pitchFamily="2" charset="-122"/>
                <a:ea typeface="宋体" panose="02010600030101010101" pitchFamily="2" charset="-122"/>
              </a:rPr>
              <a:t>层组成，并且在顺序连接的 </a:t>
            </a:r>
            <a:r>
              <a:rPr lang="en-US" altLang="zh-CN" sz="1800" dirty="0">
                <a:solidFill>
                  <a:srgbClr val="000000"/>
                </a:solidFill>
                <a:effectLst/>
                <a:latin typeface="Times New Roman" panose="02020603050405020304" pitchFamily="18" charset="0"/>
              </a:rPr>
              <a:t>3 </a:t>
            </a:r>
            <a:r>
              <a:rPr lang="zh-CN" altLang="en-US" sz="1800" dirty="0">
                <a:solidFill>
                  <a:srgbClr val="000000"/>
                </a:solidFill>
                <a:effectLst/>
                <a:latin typeface="宋体" panose="02010600030101010101" pitchFamily="2" charset="-122"/>
                <a:ea typeface="宋体" panose="02010600030101010101" pitchFamily="2" charset="-122"/>
              </a:rPr>
              <a:t>层卷积层中将第一层卷积层的输出与第三层卷积层的输出融合后输入 </a:t>
            </a:r>
            <a:r>
              <a:rPr lang="en-US" altLang="zh-CN" sz="1800" dirty="0">
                <a:solidFill>
                  <a:srgbClr val="000000"/>
                </a:solidFill>
                <a:effectLst/>
                <a:latin typeface="Times New Roman" panose="02020603050405020304" pitchFamily="18" charset="0"/>
              </a:rPr>
              <a:t>LSTM </a:t>
            </a:r>
            <a:r>
              <a:rPr lang="zh-CN" altLang="en-US" sz="1800" dirty="0">
                <a:solidFill>
                  <a:srgbClr val="000000"/>
                </a:solidFill>
                <a:effectLst/>
                <a:latin typeface="宋体" panose="02010600030101010101" pitchFamily="2" charset="-122"/>
                <a:ea typeface="宋体" panose="02010600030101010101" pitchFamily="2" charset="-122"/>
              </a:rPr>
              <a:t>中。由于 </a:t>
            </a:r>
            <a:r>
              <a:rPr lang="en-US" altLang="zh-CN" sz="1800" dirty="0">
                <a:solidFill>
                  <a:srgbClr val="000000"/>
                </a:solidFill>
                <a:effectLst/>
                <a:latin typeface="Times New Roman" panose="02020603050405020304" pitchFamily="18" charset="0"/>
              </a:rPr>
              <a:t>CLDNN </a:t>
            </a:r>
            <a:r>
              <a:rPr lang="zh-CN" altLang="en-US" sz="1800" dirty="0">
                <a:solidFill>
                  <a:srgbClr val="000000"/>
                </a:solidFill>
                <a:effectLst/>
                <a:latin typeface="宋体" panose="02010600030101010101" pitchFamily="2" charset="-122"/>
                <a:ea typeface="宋体" panose="02010600030101010101" pitchFamily="2" charset="-122"/>
              </a:rPr>
              <a:t>的卷积部分未能充分挖掘空间特征，</a:t>
            </a:r>
            <a:r>
              <a:rPr lang="en-US" altLang="zh-CN" sz="1800" dirty="0">
                <a:solidFill>
                  <a:srgbClr val="000000"/>
                </a:solidFill>
                <a:effectLst/>
                <a:latin typeface="宋体" panose="02010600030101010101" pitchFamily="2" charset="-122"/>
                <a:ea typeface="宋体" panose="02010600030101010101" pitchFamily="2" charset="-122"/>
              </a:rPr>
              <a:t>MCLDNN</a:t>
            </a:r>
            <a:r>
              <a:rPr lang="zh-CN" altLang="en-US" sz="1800" dirty="0">
                <a:solidFill>
                  <a:srgbClr val="000000"/>
                </a:solidFill>
                <a:effectLst/>
                <a:latin typeface="宋体" panose="02010600030101010101" pitchFamily="2" charset="-122"/>
                <a:ea typeface="宋体" panose="02010600030101010101" pitchFamily="2" charset="-122"/>
              </a:rPr>
              <a:t>模型又被提出，它将从 </a:t>
            </a:r>
            <a:r>
              <a:rPr lang="en-US" altLang="zh-CN" sz="1800" dirty="0">
                <a:solidFill>
                  <a:srgbClr val="000000"/>
                </a:solidFill>
                <a:effectLst/>
                <a:latin typeface="Times New Roman" panose="02020603050405020304" pitchFamily="18" charset="0"/>
              </a:rPr>
              <a:t>I </a:t>
            </a:r>
            <a:r>
              <a:rPr lang="zh-CN" altLang="en-US" sz="1800" dirty="0">
                <a:solidFill>
                  <a:srgbClr val="000000"/>
                </a:solidFill>
                <a:effectLst/>
                <a:latin typeface="宋体" panose="02010600030101010101" pitchFamily="2" charset="-122"/>
                <a:ea typeface="宋体" panose="02010600030101010101" pitchFamily="2" charset="-122"/>
              </a:rPr>
              <a:t>通道与 </a:t>
            </a:r>
            <a:r>
              <a:rPr lang="en-US" altLang="zh-CN" sz="1800" dirty="0">
                <a:solidFill>
                  <a:srgbClr val="000000"/>
                </a:solidFill>
                <a:effectLst/>
                <a:latin typeface="Times New Roman" panose="02020603050405020304" pitchFamily="18" charset="0"/>
              </a:rPr>
              <a:t>Q </a:t>
            </a:r>
            <a:r>
              <a:rPr lang="zh-CN" altLang="en-US" sz="1800" dirty="0">
                <a:solidFill>
                  <a:srgbClr val="000000"/>
                </a:solidFill>
                <a:effectLst/>
                <a:latin typeface="宋体" panose="02010600030101010101" pitchFamily="2" charset="-122"/>
                <a:ea typeface="宋体" panose="02010600030101010101" pitchFamily="2" charset="-122"/>
              </a:rPr>
              <a:t>通道提取到的特征利用卷积进行融合；再将融合后的特征与 </a:t>
            </a:r>
            <a:r>
              <a:rPr lang="en-US" altLang="zh-CN" sz="1800" dirty="0">
                <a:solidFill>
                  <a:srgbClr val="000000"/>
                </a:solidFill>
                <a:effectLst/>
                <a:latin typeface="Times New Roman" panose="02020603050405020304" pitchFamily="18" charset="0"/>
              </a:rPr>
              <a:t>IQ </a:t>
            </a:r>
            <a:r>
              <a:rPr lang="zh-CN" altLang="en-US" sz="1800" dirty="0">
                <a:solidFill>
                  <a:srgbClr val="000000"/>
                </a:solidFill>
                <a:effectLst/>
                <a:latin typeface="宋体" panose="02010600030101010101" pitchFamily="2" charset="-122"/>
                <a:ea typeface="宋体" panose="02010600030101010101" pitchFamily="2" charset="-122"/>
              </a:rPr>
              <a:t>通道的特征进行融合，得到多通道融合特征；接着将多通道融合特征输入到两层 </a:t>
            </a:r>
            <a:r>
              <a:rPr lang="en-US" altLang="zh-CN" sz="1800" dirty="0">
                <a:solidFill>
                  <a:srgbClr val="000000"/>
                </a:solidFill>
                <a:effectLst/>
                <a:latin typeface="Times New Roman" panose="02020603050405020304" pitchFamily="18" charset="0"/>
              </a:rPr>
              <a:t>LSTM </a:t>
            </a:r>
            <a:r>
              <a:rPr lang="zh-CN" altLang="en-US" sz="1800" dirty="0">
                <a:solidFill>
                  <a:srgbClr val="000000"/>
                </a:solidFill>
                <a:effectLst/>
                <a:latin typeface="宋体" panose="02010600030101010101" pitchFamily="2" charset="-122"/>
                <a:ea typeface="宋体" panose="02010600030101010101" pitchFamily="2" charset="-122"/>
              </a:rPr>
              <a:t>中挖掘空间特征； 最后利用全连接网络实现调制方式的识别。</a:t>
            </a:r>
            <a:r>
              <a:rPr lang="en-US" altLang="zh-CN" sz="1800" dirty="0">
                <a:solidFill>
                  <a:srgbClr val="000000"/>
                </a:solidFill>
                <a:effectLst/>
                <a:latin typeface="宋体" panose="02010600030101010101" pitchFamily="2" charset="-122"/>
                <a:ea typeface="宋体" panose="02010600030101010101" pitchFamily="2" charset="-122"/>
              </a:rPr>
              <a:t>CNN-LSTM</a:t>
            </a:r>
            <a:r>
              <a:rPr lang="zh-CN" altLang="en-US" sz="1800" dirty="0">
                <a:solidFill>
                  <a:srgbClr val="000000"/>
                </a:solidFill>
                <a:effectLst/>
                <a:latin typeface="宋体" panose="02010600030101010101" pitchFamily="2" charset="-122"/>
                <a:ea typeface="宋体" panose="02010600030101010101" pitchFamily="2" charset="-122"/>
              </a:rPr>
              <a:t>结构将信号的 </a:t>
            </a:r>
            <a:r>
              <a:rPr lang="en-US" altLang="zh-CN" sz="1800" dirty="0">
                <a:solidFill>
                  <a:srgbClr val="000000"/>
                </a:solidFill>
                <a:effectLst/>
                <a:latin typeface="Times New Roman" panose="02020603050405020304" pitchFamily="18" charset="0"/>
              </a:rPr>
              <a:t>IQ </a:t>
            </a:r>
            <a:r>
              <a:rPr lang="zh-CN" altLang="en-US" sz="1800" dirty="0">
                <a:solidFill>
                  <a:srgbClr val="000000"/>
                </a:solidFill>
                <a:effectLst/>
                <a:latin typeface="宋体" panose="02010600030101010101" pitchFamily="2" charset="-122"/>
                <a:ea typeface="宋体" panose="02010600030101010101" pitchFamily="2" charset="-122"/>
              </a:rPr>
              <a:t>分量与 </a:t>
            </a:r>
            <a:r>
              <a:rPr lang="en-US" altLang="zh-CN" sz="1800" dirty="0">
                <a:solidFill>
                  <a:srgbClr val="000000"/>
                </a:solidFill>
                <a:effectLst/>
                <a:latin typeface="Times New Roman" panose="02020603050405020304" pitchFamily="18" charset="0"/>
              </a:rPr>
              <a:t>AP </a:t>
            </a:r>
            <a:r>
              <a:rPr lang="zh-CN" altLang="en-US" sz="1800" dirty="0">
                <a:solidFill>
                  <a:srgbClr val="000000"/>
                </a:solidFill>
                <a:effectLst/>
                <a:latin typeface="宋体" panose="02010600030101010101" pitchFamily="2" charset="-122"/>
                <a:ea typeface="宋体" panose="02010600030101010101" pitchFamily="2" charset="-122"/>
              </a:rPr>
              <a:t>分量作为两流输入，利用两个结构相同的 </a:t>
            </a:r>
            <a:r>
              <a:rPr lang="en-US" altLang="zh-CN" sz="1800" dirty="0">
                <a:solidFill>
                  <a:srgbClr val="000000"/>
                </a:solidFill>
                <a:effectLst/>
                <a:latin typeface="Times New Roman" panose="02020603050405020304" pitchFamily="18" charset="0"/>
              </a:rPr>
              <a:t>CNN </a:t>
            </a:r>
            <a:r>
              <a:rPr lang="zh-CN" altLang="en-US" sz="1800" dirty="0">
                <a:solidFill>
                  <a:srgbClr val="000000"/>
                </a:solidFill>
                <a:effectLst/>
                <a:latin typeface="宋体" panose="02010600030101010101" pitchFamily="2" charset="-122"/>
                <a:ea typeface="宋体" panose="02010600030101010101" pitchFamily="2" charset="-122"/>
              </a:rPr>
              <a:t>串联 </a:t>
            </a:r>
            <a:r>
              <a:rPr lang="en-US" altLang="zh-CN" sz="1800" dirty="0">
                <a:solidFill>
                  <a:srgbClr val="000000"/>
                </a:solidFill>
                <a:effectLst/>
                <a:latin typeface="Times New Roman" panose="02020603050405020304" pitchFamily="18" charset="0"/>
              </a:rPr>
              <a:t>LSTM </a:t>
            </a:r>
            <a:r>
              <a:rPr lang="zh-CN" altLang="en-US" sz="1800" dirty="0">
                <a:solidFill>
                  <a:srgbClr val="000000"/>
                </a:solidFill>
                <a:effectLst/>
                <a:latin typeface="宋体" panose="02010600030101010101" pitchFamily="2" charset="-122"/>
                <a:ea typeface="宋体" panose="02010600030101010101" pitchFamily="2" charset="-122"/>
              </a:rPr>
              <a:t>结构实现双流特征提取，然后采用双线性组合</a:t>
            </a:r>
            <a:r>
              <a:rPr lang="en-US" altLang="zh-CN" sz="1800" dirty="0">
                <a:solidFill>
                  <a:srgbClr val="000000"/>
                </a:solidFill>
                <a:effectLst/>
                <a:latin typeface="Times New Roman" panose="02020603050405020304" pitchFamily="18" charset="0"/>
              </a:rPr>
              <a:t>[72]</a:t>
            </a:r>
            <a:r>
              <a:rPr lang="zh-CN" altLang="en-US" sz="1800" dirty="0">
                <a:solidFill>
                  <a:srgbClr val="000000"/>
                </a:solidFill>
                <a:effectLst/>
                <a:latin typeface="宋体" panose="02010600030101010101" pitchFamily="2" charset="-122"/>
                <a:ea typeface="宋体" panose="02010600030101010101" pitchFamily="2" charset="-122"/>
              </a:rPr>
              <a:t>作为双流特征的融合方法，并基 于融合后的特征实现识别。除此之外，还有基于</a:t>
            </a:r>
            <a:r>
              <a:rPr lang="en-US" altLang="zh-CN" sz="1800" dirty="0">
                <a:solidFill>
                  <a:srgbClr val="000000"/>
                </a:solidFill>
                <a:effectLst/>
                <a:latin typeface="宋体" panose="02010600030101010101" pitchFamily="2" charset="-122"/>
                <a:ea typeface="宋体" panose="02010600030101010101" pitchFamily="2" charset="-122"/>
              </a:rPr>
              <a:t>transformer</a:t>
            </a:r>
            <a:r>
              <a:rPr lang="zh-CN" altLang="en-US" sz="1800" dirty="0">
                <a:solidFill>
                  <a:srgbClr val="000000"/>
                </a:solidFill>
                <a:effectLst/>
                <a:latin typeface="宋体" panose="02010600030101010101" pitchFamily="2" charset="-122"/>
                <a:ea typeface="宋体" panose="02010600030101010101" pitchFamily="2" charset="-122"/>
              </a:rPr>
              <a:t>的方法，基于图神经网络的方法基于复神经网络的方法等。</a:t>
            </a:r>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现有的大部 分 </a:t>
            </a:r>
            <a:r>
              <a:rPr lang="en-US" altLang="zh-CN" sz="1800" dirty="0">
                <a:solidFill>
                  <a:srgbClr val="000000"/>
                </a:solidFill>
                <a:effectLst/>
                <a:latin typeface="Times New Roman" panose="02020603050405020304" pitchFamily="18" charset="0"/>
              </a:rPr>
              <a:t>DL </a:t>
            </a:r>
            <a:r>
              <a:rPr lang="zh-CN" altLang="en-US" sz="1800" dirty="0">
                <a:solidFill>
                  <a:srgbClr val="000000"/>
                </a:solidFill>
                <a:effectLst/>
                <a:latin typeface="宋体" panose="02010600030101010101" pitchFamily="2" charset="-122"/>
                <a:ea typeface="宋体" panose="02010600030101010101" pitchFamily="2" charset="-122"/>
              </a:rPr>
              <a:t>模型的参数量在十万级左右，并且在 </a:t>
            </a:r>
            <a:r>
              <a:rPr lang="en-US" altLang="zh-CN" sz="1800" dirty="0">
                <a:solidFill>
                  <a:srgbClr val="000000"/>
                </a:solidFill>
                <a:effectLst/>
                <a:latin typeface="Times New Roman" panose="02020603050405020304" pitchFamily="18" charset="0"/>
              </a:rPr>
              <a:t>GPU </a:t>
            </a:r>
            <a:r>
              <a:rPr lang="zh-CN" altLang="en-US" sz="1800" dirty="0">
                <a:solidFill>
                  <a:srgbClr val="000000"/>
                </a:solidFill>
                <a:effectLst/>
                <a:latin typeface="宋体" panose="02010600030101010101" pitchFamily="2" charset="-122"/>
                <a:ea typeface="宋体" panose="02010600030101010101" pitchFamily="2" charset="-122"/>
              </a:rPr>
              <a:t>的加持下，</a:t>
            </a:r>
            <a:r>
              <a:rPr lang="en-US" altLang="zh-CN" sz="1800" dirty="0">
                <a:solidFill>
                  <a:srgbClr val="000000"/>
                </a:solidFill>
                <a:effectLst/>
                <a:latin typeface="Times New Roman" panose="02020603050405020304" pitchFamily="18" charset="0"/>
              </a:rPr>
              <a:t>DL </a:t>
            </a:r>
            <a:r>
              <a:rPr lang="zh-CN" altLang="en-US" sz="1800" dirty="0">
                <a:solidFill>
                  <a:srgbClr val="000000"/>
                </a:solidFill>
                <a:effectLst/>
                <a:latin typeface="宋体" panose="02010600030101010101" pitchFamily="2" charset="-122"/>
                <a:ea typeface="宋体" panose="02010600030101010101" pitchFamily="2" charset="-122"/>
              </a:rPr>
              <a:t>模型对单个样本的推理速度 仅能达到毫秒级，这意味这些 </a:t>
            </a:r>
            <a:r>
              <a:rPr lang="en-US" altLang="zh-CN" sz="1800" dirty="0">
                <a:solidFill>
                  <a:srgbClr val="000000"/>
                </a:solidFill>
                <a:effectLst/>
                <a:latin typeface="Times New Roman" panose="02020603050405020304" pitchFamily="18" charset="0"/>
              </a:rPr>
              <a:t>DL </a:t>
            </a:r>
            <a:r>
              <a:rPr lang="zh-CN" altLang="en-US" sz="1800" dirty="0">
                <a:solidFill>
                  <a:srgbClr val="000000"/>
                </a:solidFill>
                <a:effectLst/>
                <a:latin typeface="宋体" panose="02010600030101010101" pitchFamily="2" charset="-122"/>
                <a:ea typeface="宋体" panose="02010600030101010101" pitchFamily="2" charset="-122"/>
              </a:rPr>
              <a:t>模型难以运行于算力较低的边缘设备。而参数量往往与模型精度之间存在直接关系，因此如何在保证模型精度的前提下，降低模型参数量，使得其能够在编译设备上实际部署，成为研究的重点。</a:t>
            </a:r>
            <a:endParaRPr lang="en-US" altLang="zh-CN" sz="1800" dirty="0">
              <a:solidFill>
                <a:srgbClr val="000000"/>
              </a:solidFill>
              <a:effectLst/>
              <a:latin typeface="宋体" panose="02010600030101010101" pitchFamily="2" charset="-122"/>
              <a:ea typeface="宋体" panose="02010600030101010101" pitchFamily="2" charset="-122"/>
            </a:endParaRPr>
          </a:p>
          <a:p>
            <a:endParaRPr lang="en-US" altLang="zh-CN" sz="1050" kern="100" dirty="0">
              <a:effectLst/>
              <a:latin typeface="等线" panose="02010600030101010101" charset="-122"/>
              <a:ea typeface="等线" panose="02010600030101010101"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接下来是我的研究内容与方法</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2024/5/20</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2024/5/20</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版式">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lvl1pPr algn="ctr">
              <a:defRPr sz="3200">
                <a:solidFill>
                  <a:srgbClr val="333333"/>
                </a:solidFill>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760FBDFE-C587-4B4C-A407-44438C67B59E}" type="datetimeFigureOut">
              <a:rPr lang="zh-CN" altLang="en-US" smtClean="0"/>
              <a:t>2024/5/20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wrap="square">
            <a:normAutofit/>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3DA8C-4D21-CD69-99ED-74D92963D8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D1BA42-9596-FC28-013D-E676A3A459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99DCAE-88D6-F6E0-33BC-C5C4309B86A8}"/>
              </a:ext>
            </a:extLst>
          </p:cNvPr>
          <p:cNvSpPr>
            <a:spLocks noGrp="1"/>
          </p:cNvSpPr>
          <p:nvPr>
            <p:ph type="dt" sz="half" idx="10"/>
          </p:nvPr>
        </p:nvSpPr>
        <p:spPr/>
        <p:txBody>
          <a:bodyPr/>
          <a:lstStyle/>
          <a:p>
            <a:fld id="{A5D6F148-C73C-4E79-9802-EB4CF8E397F0}" type="datetimeFigureOut">
              <a:rPr lang="zh-CN" altLang="en-US" smtClean="0"/>
              <a:t>2024/5/20</a:t>
            </a:fld>
            <a:endParaRPr lang="zh-CN" altLang="en-US"/>
          </a:p>
        </p:txBody>
      </p:sp>
      <p:sp>
        <p:nvSpPr>
          <p:cNvPr id="5" name="页脚占位符 4">
            <a:extLst>
              <a:ext uri="{FF2B5EF4-FFF2-40B4-BE49-F238E27FC236}">
                <a16:creationId xmlns:a16="http://schemas.microsoft.com/office/drawing/2014/main" id="{6A051466-FE3F-E2D6-C101-822AD43D3C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FDAC38-2635-3709-5203-8337F9389A8C}"/>
              </a:ext>
            </a:extLst>
          </p:cNvPr>
          <p:cNvSpPr>
            <a:spLocks noGrp="1"/>
          </p:cNvSpPr>
          <p:nvPr>
            <p:ph type="sldNum" sz="quarter" idx="12"/>
          </p:nvPr>
        </p:nvSpPr>
        <p:spPr/>
        <p:txBody>
          <a:bodyPr/>
          <a:lstStyle/>
          <a:p>
            <a:fld id="{1620F538-FB78-400A-837F-BD40FBF83B4C}" type="slidenum">
              <a:rPr lang="zh-CN" altLang="en-US" smtClean="0"/>
              <a:t>‹#›</a:t>
            </a:fld>
            <a:endParaRPr lang="zh-CN" altLang="en-US"/>
          </a:p>
        </p:txBody>
      </p:sp>
    </p:spTree>
    <p:extLst>
      <p:ext uri="{BB962C8B-B14F-4D97-AF65-F5344CB8AC3E}">
        <p14:creationId xmlns:p14="http://schemas.microsoft.com/office/powerpoint/2010/main" val="1354748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2024/5/20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42154" y="1651204"/>
            <a:ext cx="10087170" cy="1654748"/>
          </a:xfrm>
          <a:prstGeom prst="rect">
            <a:avLst/>
          </a:prstGeom>
          <a:noFill/>
        </p:spPr>
        <p:txBody>
          <a:bodyPr wrap="square" rtlCol="0">
            <a:spAutoFit/>
          </a:bodyPr>
          <a:lstStyle/>
          <a:p>
            <a:pPr algn="ctr">
              <a:lnSpc>
                <a:spcPct val="150000"/>
              </a:lnSpc>
            </a:pPr>
            <a:r>
              <a:rPr lang="en-US" altLang="zh-CN" sz="3600" b="1" dirty="0">
                <a:solidFill>
                  <a:srgbClr val="AF2125"/>
                </a:solidFill>
                <a:latin typeface="Times New Roman" panose="02020603050405020304" pitchFamily="18" charset="0"/>
                <a:cs typeface="Times New Roman" panose="02020603050405020304" pitchFamily="18" charset="0"/>
              </a:rPr>
              <a:t>ALWNN: Automatic Modulation Classification via</a:t>
            </a:r>
          </a:p>
          <a:p>
            <a:pPr algn="ctr">
              <a:lnSpc>
                <a:spcPct val="150000"/>
              </a:lnSpc>
            </a:pPr>
            <a:r>
              <a:rPr lang="en-US" altLang="zh-CN" sz="3600" b="1" dirty="0">
                <a:solidFill>
                  <a:srgbClr val="AF2125"/>
                </a:solidFill>
                <a:latin typeface="Times New Roman" panose="02020603050405020304" pitchFamily="18" charset="0"/>
                <a:cs typeface="Times New Roman" panose="02020603050405020304" pitchFamily="18" charset="0"/>
              </a:rPr>
              <a:t>Adaptive Lightweight Wavelet Neural Network</a:t>
            </a:r>
          </a:p>
        </p:txBody>
      </p:sp>
      <p:sp>
        <p:nvSpPr>
          <p:cNvPr id="20" name="文本框 19"/>
          <p:cNvSpPr txBox="1"/>
          <p:nvPr/>
        </p:nvSpPr>
        <p:spPr>
          <a:xfrm>
            <a:off x="4529293" y="4395783"/>
            <a:ext cx="3133413" cy="1384995"/>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思源宋体 Heavy" panose="02020900000000000000" pitchFamily="18" charset="-122"/>
                <a:ea typeface="思源宋体 Heavy" panose="02020900000000000000" pitchFamily="18" charset="-122"/>
              </a:rPr>
              <a:t>权赟昊</a:t>
            </a:r>
            <a:endParaRPr lang="en-US" altLang="zh-CN" sz="2800" b="1" dirty="0">
              <a:solidFill>
                <a:schemeClr val="tx1">
                  <a:lumMod val="75000"/>
                  <a:lumOff val="25000"/>
                </a:schemeClr>
              </a:solidFill>
              <a:latin typeface="思源宋体 Heavy" panose="02020900000000000000" pitchFamily="18" charset="-122"/>
              <a:ea typeface="思源宋体 Heavy" panose="02020900000000000000" pitchFamily="18" charset="-122"/>
            </a:endParaRPr>
          </a:p>
          <a:p>
            <a:pPr algn="ctr"/>
            <a:endParaRPr lang="en-US" altLang="zh-CN" sz="2800" dirty="0">
              <a:solidFill>
                <a:schemeClr val="tx1">
                  <a:lumMod val="75000"/>
                  <a:lumOff val="25000"/>
                </a:schemeClr>
              </a:solidFill>
              <a:latin typeface="思源宋体 Heavy" panose="02020900000000000000" pitchFamily="18" charset="-122"/>
              <a:ea typeface="思源宋体 Heavy" panose="02020900000000000000" pitchFamily="18" charset="-122"/>
            </a:endParaRPr>
          </a:p>
          <a:p>
            <a:pPr algn="ctr"/>
            <a:r>
              <a:rPr lang="en-US" altLang="zh-CN" sz="2800" b="1" dirty="0">
                <a:solidFill>
                  <a:schemeClr val="tx1">
                    <a:lumMod val="75000"/>
                    <a:lumOff val="25000"/>
                  </a:schemeClr>
                </a:solidFill>
                <a:latin typeface="思源宋体 Heavy" panose="02020900000000000000" pitchFamily="18" charset="-122"/>
                <a:ea typeface="思源宋体 Heavy" panose="02020900000000000000" pitchFamily="18" charset="-122"/>
              </a:rPr>
              <a:t>2024.05.20</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10</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010133"/>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2. ALWNN</a:t>
            </a:r>
            <a:endParaRPr lang="zh-CN" altLang="en-US" b="1" spc="100" dirty="0">
              <a:latin typeface="Times New Roman" panose="02020603050405020304" pitchFamily="18" charset="0"/>
              <a:ea typeface="思源宋体 Heavy" panose="02020900000000000000"/>
              <a:cs typeface="Times New Roman" panose="02020603050405020304" pitchFamily="18" charset="0"/>
            </a:endParaRPr>
          </a:p>
        </p:txBody>
      </p:sp>
      <p:pic>
        <p:nvPicPr>
          <p:cNvPr id="10" name="图片 9">
            <a:extLst>
              <a:ext uri="{FF2B5EF4-FFF2-40B4-BE49-F238E27FC236}">
                <a16:creationId xmlns:a16="http://schemas.microsoft.com/office/drawing/2014/main" id="{532E5FCB-E665-7528-7FDC-C2C165A5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247" y="1427298"/>
            <a:ext cx="9607506" cy="49644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0BABDCD1-7E44-3E4D-4DF4-DC6E9BB7FF7C}"/>
              </a:ext>
            </a:extLst>
          </p:cNvPr>
          <p:cNvSpPr/>
          <p:nvPr/>
        </p:nvSpPr>
        <p:spPr>
          <a:xfrm>
            <a:off x="8725989" y="4392035"/>
            <a:ext cx="3145971" cy="91727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88CA3FE7-C910-6F39-C9F5-0D0726AD79C4}"/>
              </a:ext>
            </a:extLst>
          </p:cNvPr>
          <p:cNvSpPr/>
          <p:nvPr/>
        </p:nvSpPr>
        <p:spPr>
          <a:xfrm>
            <a:off x="435429" y="3762103"/>
            <a:ext cx="6400800" cy="21771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11</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8409463" cy="1497461"/>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2. </a:t>
            </a:r>
            <a:r>
              <a:rPr lang="zh-CN" altLang="en-US" b="1" spc="100" dirty="0">
                <a:latin typeface="Times New Roman" panose="02020603050405020304" pitchFamily="18" charset="0"/>
                <a:ea typeface="思源宋体 Heavy" panose="02020900000000000000"/>
                <a:cs typeface="Times New Roman" panose="02020603050405020304" pitchFamily="18" charset="0"/>
              </a:rPr>
              <a:t>初始化卷积</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spc="100" dirty="0">
                <a:latin typeface="Times New Roman" panose="02020603050405020304" pitchFamily="18" charset="0"/>
                <a:ea typeface="思源宋体 Heavy" panose="02020900000000000000"/>
                <a:cs typeface="Times New Roman" panose="02020603050405020304" pitchFamily="18" charset="0"/>
              </a:rPr>
              <a:t>初步提取特征，获取</a:t>
            </a:r>
            <a:r>
              <a:rPr lang="en-US" altLang="zh-CN" spc="100" dirty="0">
                <a:latin typeface="Times New Roman" panose="02020603050405020304" pitchFamily="18" charset="0"/>
                <a:ea typeface="思源宋体 Heavy" panose="02020900000000000000"/>
                <a:cs typeface="Times New Roman" panose="02020603050405020304" pitchFamily="18" charset="0"/>
              </a:rPr>
              <a:t>I/Q</a:t>
            </a:r>
            <a:r>
              <a:rPr lang="zh-CN" altLang="en-US" spc="100" dirty="0">
                <a:latin typeface="Times New Roman" panose="02020603050405020304" pitchFamily="18" charset="0"/>
                <a:ea typeface="思源宋体 Heavy" panose="02020900000000000000"/>
                <a:cs typeface="Times New Roman" panose="02020603050405020304" pitchFamily="18" charset="0"/>
              </a:rPr>
              <a:t>信道之间的关系</a:t>
            </a: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spc="100" dirty="0">
                <a:latin typeface="Times New Roman" panose="02020603050405020304" pitchFamily="18" charset="0"/>
                <a:ea typeface="思源宋体 Heavy" panose="02020900000000000000"/>
                <a:cs typeface="Times New Roman" panose="02020603050405020304" pitchFamily="18" charset="0"/>
              </a:rPr>
              <a:t>将传统卷积变成深度可分离卷积，降低模型参数量与计算复杂度</a:t>
            </a:r>
          </a:p>
        </p:txBody>
      </p:sp>
      <p:sp>
        <p:nvSpPr>
          <p:cNvPr id="12" name="文本框 11">
            <a:extLst>
              <a:ext uri="{FF2B5EF4-FFF2-40B4-BE49-F238E27FC236}">
                <a16:creationId xmlns:a16="http://schemas.microsoft.com/office/drawing/2014/main" id="{B08D638D-75DE-D910-54DA-CF73E8400F6B}"/>
              </a:ext>
            </a:extLst>
          </p:cNvPr>
          <p:cNvSpPr txBox="1"/>
          <p:nvPr/>
        </p:nvSpPr>
        <p:spPr>
          <a:xfrm>
            <a:off x="542947" y="3080266"/>
            <a:ext cx="8409463" cy="2577116"/>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自适应多级小波神经网络</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algn="just" hangingPunct="0">
              <a:lnSpc>
                <a:spcPct val="130000"/>
              </a:lnSpc>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傅里叶变换（</a:t>
            </a:r>
            <a:r>
              <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FFT</a:t>
            </a:r>
            <a:r>
              <a:rPr lang="zh-CN" altLang="en-US"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）：难以分析非平稳信号</a:t>
            </a:r>
            <a:endPar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短时傅里叶变换（</a:t>
            </a:r>
            <a:r>
              <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STFT</a:t>
            </a:r>
            <a:r>
              <a:rPr lang="zh-CN" altLang="en-US"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）：窗函数的大小难以确定</a:t>
            </a:r>
            <a:endPar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rPr>
              <a:t>小波变换：非适应性，基函数选定无法更改</a:t>
            </a:r>
            <a:endParaRPr lang="en-US" altLang="zh-CN" b="1" spc="100" dirty="0">
              <a:solidFill>
                <a:schemeClr val="accent1"/>
              </a:solidFill>
              <a:latin typeface="Times New Roman" panose="02020603050405020304" pitchFamily="18" charset="0"/>
              <a:ea typeface="思源宋体 Heavy" panose="0202090000000000000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FDC80773-CBCE-AB4C-01ED-97BF94DCBA9D}"/>
              </a:ext>
            </a:extLst>
          </p:cNvPr>
          <p:cNvCxnSpPr/>
          <p:nvPr/>
        </p:nvCxnSpPr>
        <p:spPr>
          <a:xfrm>
            <a:off x="6836229" y="4815840"/>
            <a:ext cx="18897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6A661D6-528E-1059-66B2-BD7F5E16F0C1}"/>
              </a:ext>
            </a:extLst>
          </p:cNvPr>
          <p:cNvSpPr txBox="1"/>
          <p:nvPr/>
        </p:nvSpPr>
        <p:spPr>
          <a:xfrm>
            <a:off x="8896894" y="4641994"/>
            <a:ext cx="3030582" cy="417358"/>
          </a:xfrm>
          <a:prstGeom prst="rect">
            <a:avLst/>
          </a:prstGeom>
          <a:noFill/>
        </p:spPr>
        <p:txBody>
          <a:bodyPr wrap="square" rtlCol="0">
            <a:spAutoFit/>
          </a:bodyPr>
          <a:lstStyle/>
          <a:p>
            <a:pPr algn="just" hangingPunct="0">
              <a:lnSpc>
                <a:spcPct val="130000"/>
              </a:lnSpc>
            </a:pPr>
            <a:r>
              <a:rPr lang="zh-CN" altLang="en-US" spc="100" dirty="0">
                <a:solidFill>
                  <a:schemeClr val="accent1"/>
                </a:solidFill>
                <a:latin typeface="思源黑体 CN Normal" panose="020B0400000000000000" pitchFamily="34" charset="-122"/>
                <a:ea typeface="思源黑体 CN Normal" panose="020B0400000000000000" pitchFamily="34" charset="-122"/>
              </a:rPr>
              <a:t>用神经网络做小波基函数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8C8A9649-BDAA-4334-B1E7-6AA458A7F09C}"/>
              </a:ext>
            </a:extLst>
          </p:cNvPr>
          <p:cNvSpPr/>
          <p:nvPr/>
        </p:nvSpPr>
        <p:spPr>
          <a:xfrm>
            <a:off x="6641432" y="5047612"/>
            <a:ext cx="3359216" cy="1536068"/>
          </a:xfrm>
          <a:prstGeom prst="roundRect">
            <a:avLst/>
          </a:prstGeom>
          <a:ln w="3810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51B07D1-07DA-75BC-78E4-228C7630B9D3}"/>
              </a:ext>
            </a:extLst>
          </p:cNvPr>
          <p:cNvSpPr/>
          <p:nvPr/>
        </p:nvSpPr>
        <p:spPr>
          <a:xfrm>
            <a:off x="288758" y="1809549"/>
            <a:ext cx="5033331" cy="454680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12</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5097806"/>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a:t>
            </a:r>
            <a:r>
              <a:rPr lang="zh-CN" altLang="en-US" b="1" spc="100" dirty="0">
                <a:latin typeface="Times New Roman" panose="02020603050405020304" pitchFamily="18" charset="0"/>
                <a:ea typeface="思源宋体 Heavy" panose="02020900000000000000"/>
                <a:cs typeface="Times New Roman" panose="02020603050405020304" pitchFamily="18" charset="0"/>
              </a:rPr>
              <a:t>自适应多级小波神经网络</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algn="just" hangingPunct="0">
              <a:lnSpc>
                <a:spcPct val="130000"/>
              </a:lnSpc>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拆分：将信号分为偶数分量与奇数分量</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预测器：高频细节</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更新器：低频细节    </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en-US" altLang="zh-CN" b="1" spc="100" dirty="0" err="1">
                <a:latin typeface="Times New Roman" panose="02020603050405020304" pitchFamily="18" charset="0"/>
                <a:ea typeface="思源宋体 Heavy" panose="02020900000000000000"/>
                <a:cs typeface="Times New Roman" panose="02020603050405020304" pitchFamily="18" charset="0"/>
              </a:rPr>
              <a:t>Haar</a:t>
            </a:r>
            <a:r>
              <a:rPr lang="zh-CN" altLang="en-US" b="1" spc="100" dirty="0">
                <a:latin typeface="Times New Roman" panose="02020603050405020304" pitchFamily="18" charset="0"/>
                <a:ea typeface="思源宋体 Heavy" panose="02020900000000000000"/>
                <a:cs typeface="Times New Roman" panose="02020603050405020304" pitchFamily="18" charset="0"/>
              </a:rPr>
              <a:t>小波：预测器和更新器是线性函数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更新器和预测器用神经网络代替</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更新器预测器加入深度可分离卷积结构</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p:txBody>
      </p:sp>
      <p:pic>
        <p:nvPicPr>
          <p:cNvPr id="7" name="图片 6">
            <a:extLst>
              <a:ext uri="{FF2B5EF4-FFF2-40B4-BE49-F238E27FC236}">
                <a16:creationId xmlns:a16="http://schemas.microsoft.com/office/drawing/2014/main" id="{CB42CBE8-E857-9BFD-0B58-FBFF2AA5A273}"/>
              </a:ext>
            </a:extLst>
          </p:cNvPr>
          <p:cNvPicPr>
            <a:picLocks noChangeAspect="1"/>
          </p:cNvPicPr>
          <p:nvPr/>
        </p:nvPicPr>
        <p:blipFill rotWithShape="1">
          <a:blip r:embed="rId3">
            <a:extLst>
              <a:ext uri="{28A0092B-C50C-407E-A947-70E740481C1C}">
                <a14:useLocalDpi xmlns:a14="http://schemas.microsoft.com/office/drawing/2010/main" val="0"/>
              </a:ext>
            </a:extLst>
          </a:blip>
          <a:srcRect t="3534"/>
          <a:stretch/>
        </p:blipFill>
        <p:spPr>
          <a:xfrm>
            <a:off x="5457349" y="1573791"/>
            <a:ext cx="6191703" cy="3401324"/>
          </a:xfrm>
          <a:prstGeom prst="rect">
            <a:avLst/>
          </a:prstGeom>
        </p:spPr>
      </p:pic>
      <p:pic>
        <p:nvPicPr>
          <p:cNvPr id="6" name="图片 5">
            <a:extLst>
              <a:ext uri="{FF2B5EF4-FFF2-40B4-BE49-F238E27FC236}">
                <a16:creationId xmlns:a16="http://schemas.microsoft.com/office/drawing/2014/main" id="{E650241D-3388-E45A-3228-A621FE8487F2}"/>
              </a:ext>
            </a:extLst>
          </p:cNvPr>
          <p:cNvPicPr>
            <a:picLocks noChangeAspect="1"/>
          </p:cNvPicPr>
          <p:nvPr/>
        </p:nvPicPr>
        <p:blipFill rotWithShape="1">
          <a:blip r:embed="rId4">
            <a:extLst>
              <a:ext uri="{28A0092B-C50C-407E-A947-70E740481C1C}">
                <a14:useLocalDpi xmlns:a14="http://schemas.microsoft.com/office/drawing/2010/main" val="0"/>
              </a:ext>
            </a:extLst>
          </a:blip>
          <a:srcRect t="28432"/>
          <a:stretch/>
        </p:blipFill>
        <p:spPr>
          <a:xfrm>
            <a:off x="3110743" y="2700336"/>
            <a:ext cx="1562180" cy="304501"/>
          </a:xfrm>
          <a:prstGeom prst="rect">
            <a:avLst/>
          </a:prstGeom>
        </p:spPr>
      </p:pic>
      <p:pic>
        <p:nvPicPr>
          <p:cNvPr id="9" name="图片 8">
            <a:extLst>
              <a:ext uri="{FF2B5EF4-FFF2-40B4-BE49-F238E27FC236}">
                <a16:creationId xmlns:a16="http://schemas.microsoft.com/office/drawing/2014/main" id="{D4B6EC14-5948-E13C-679E-3EB63C857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4577" y="3330221"/>
            <a:ext cx="1390721" cy="387370"/>
          </a:xfrm>
          <a:prstGeom prst="rect">
            <a:avLst/>
          </a:prstGeom>
        </p:spPr>
      </p:pic>
      <p:pic>
        <p:nvPicPr>
          <p:cNvPr id="11" name="图片 10">
            <a:extLst>
              <a:ext uri="{FF2B5EF4-FFF2-40B4-BE49-F238E27FC236}">
                <a16:creationId xmlns:a16="http://schemas.microsoft.com/office/drawing/2014/main" id="{E993CD90-9ADF-0C0C-64EC-094BF9096D0D}"/>
              </a:ext>
            </a:extLst>
          </p:cNvPr>
          <p:cNvPicPr>
            <a:picLocks noChangeAspect="1"/>
          </p:cNvPicPr>
          <p:nvPr/>
        </p:nvPicPr>
        <p:blipFill rotWithShape="1">
          <a:blip r:embed="rId6">
            <a:extLst>
              <a:ext uri="{28A0092B-C50C-407E-A947-70E740481C1C}">
                <a14:useLocalDpi xmlns:a14="http://schemas.microsoft.com/office/drawing/2010/main" val="0"/>
              </a:ext>
            </a:extLst>
          </a:blip>
          <a:srcRect b="56213"/>
          <a:stretch/>
        </p:blipFill>
        <p:spPr>
          <a:xfrm>
            <a:off x="1033235" y="4656497"/>
            <a:ext cx="1339919" cy="369832"/>
          </a:xfrm>
          <a:prstGeom prst="rect">
            <a:avLst/>
          </a:prstGeom>
        </p:spPr>
      </p:pic>
      <p:pic>
        <p:nvPicPr>
          <p:cNvPr id="13" name="图片 12">
            <a:extLst>
              <a:ext uri="{FF2B5EF4-FFF2-40B4-BE49-F238E27FC236}">
                <a16:creationId xmlns:a16="http://schemas.microsoft.com/office/drawing/2014/main" id="{E22813B9-A05D-2A2C-4ED2-4CCB2163768A}"/>
              </a:ext>
            </a:extLst>
          </p:cNvPr>
          <p:cNvPicPr>
            <a:picLocks noChangeAspect="1"/>
          </p:cNvPicPr>
          <p:nvPr/>
        </p:nvPicPr>
        <p:blipFill rotWithShape="1">
          <a:blip r:embed="rId7">
            <a:extLst>
              <a:ext uri="{28A0092B-C50C-407E-A947-70E740481C1C}">
                <a14:useLocalDpi xmlns:a14="http://schemas.microsoft.com/office/drawing/2010/main" val="0"/>
              </a:ext>
            </a:extLst>
          </a:blip>
          <a:srcRect t="2049" b="15005"/>
          <a:stretch/>
        </p:blipFill>
        <p:spPr>
          <a:xfrm>
            <a:off x="3110743" y="4625688"/>
            <a:ext cx="1339919" cy="421924"/>
          </a:xfrm>
          <a:prstGeom prst="rect">
            <a:avLst/>
          </a:prstGeom>
        </p:spPr>
      </p:pic>
      <p:sp>
        <p:nvSpPr>
          <p:cNvPr id="15" name="文本框 14">
            <a:extLst>
              <a:ext uri="{FF2B5EF4-FFF2-40B4-BE49-F238E27FC236}">
                <a16:creationId xmlns:a16="http://schemas.microsoft.com/office/drawing/2014/main" id="{DEFA4455-371F-74FF-E131-6059D180C4D6}"/>
              </a:ext>
            </a:extLst>
          </p:cNvPr>
          <p:cNvSpPr txBox="1"/>
          <p:nvPr/>
        </p:nvSpPr>
        <p:spPr>
          <a:xfrm>
            <a:off x="7247823" y="5218794"/>
            <a:ext cx="2223436" cy="113755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pc="100" dirty="0">
                <a:solidFill>
                  <a:schemeClr val="accent1"/>
                </a:solidFill>
                <a:latin typeface="思源黑体 CN Normal" panose="020B0400000000000000" pitchFamily="34" charset="-122"/>
                <a:ea typeface="思源黑体 CN Normal" panose="020B0400000000000000" pitchFamily="34" charset="-122"/>
              </a:rPr>
              <a:t>保证模型精度</a:t>
            </a:r>
            <a:endParaRPr lang="en-US" altLang="zh-CN"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zh-CN" altLang="en-US" spc="100" dirty="0">
                <a:solidFill>
                  <a:schemeClr val="accent1"/>
                </a:solidFill>
                <a:latin typeface="思源黑体 CN Normal" panose="020B0400000000000000" pitchFamily="34" charset="-122"/>
                <a:ea typeface="思源黑体 CN Normal" panose="020B0400000000000000" pitchFamily="34" charset="-122"/>
              </a:rPr>
              <a:t>降低模型参数量</a:t>
            </a:r>
          </a:p>
        </p:txBody>
      </p:sp>
      <p:cxnSp>
        <p:nvCxnSpPr>
          <p:cNvPr id="18" name="直接箭头连接符 17">
            <a:extLst>
              <a:ext uri="{FF2B5EF4-FFF2-40B4-BE49-F238E27FC236}">
                <a16:creationId xmlns:a16="http://schemas.microsoft.com/office/drawing/2014/main" id="{D5C22A7E-2508-A932-2284-3977F4B84E82}"/>
              </a:ext>
            </a:extLst>
          </p:cNvPr>
          <p:cNvCxnSpPr>
            <a:endCxn id="16" idx="1"/>
          </p:cNvCxnSpPr>
          <p:nvPr/>
        </p:nvCxnSpPr>
        <p:spPr>
          <a:xfrm>
            <a:off x="5322089" y="5544152"/>
            <a:ext cx="1319343" cy="2714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a:extLst>
              <a:ext uri="{FF2B5EF4-FFF2-40B4-BE49-F238E27FC236}">
                <a16:creationId xmlns:a16="http://schemas.microsoft.com/office/drawing/2014/main" id="{CFD07A37-EF79-3853-1BD8-8315E4156AC1}"/>
              </a:ext>
            </a:extLst>
          </p:cNvPr>
          <p:cNvSpPr/>
          <p:nvPr/>
        </p:nvSpPr>
        <p:spPr>
          <a:xfrm>
            <a:off x="1179443" y="6061275"/>
            <a:ext cx="6135757" cy="660200"/>
          </a:xfrm>
          <a:prstGeom prst="roundRect">
            <a:avLst/>
          </a:prstGeom>
          <a:ln w="38100">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BA3542C8-3357-6F61-94D9-97FC0DB41CA8}"/>
              </a:ext>
            </a:extLst>
          </p:cNvPr>
          <p:cNvSpPr/>
          <p:nvPr/>
        </p:nvSpPr>
        <p:spPr>
          <a:xfrm>
            <a:off x="212036" y="1113864"/>
            <a:ext cx="7447722" cy="4842559"/>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13</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737707"/>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4.</a:t>
            </a:r>
            <a:r>
              <a:rPr lang="zh-CN" altLang="en-US" b="1" spc="100" dirty="0">
                <a:latin typeface="Times New Roman" panose="02020603050405020304" pitchFamily="18" charset="0"/>
                <a:ea typeface="思源宋体 Heavy" panose="02020900000000000000"/>
                <a:cs typeface="Times New Roman" panose="02020603050405020304" pitchFamily="18" charset="0"/>
              </a:rPr>
              <a:t> 损失函数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algn="just" hangingPunct="0">
              <a:lnSpc>
                <a:spcPct val="130000"/>
              </a:lnSpc>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细节损失函数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近似损失函数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交叉熵损失函数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algn="just" hangingPunct="0">
              <a:lnSpc>
                <a:spcPct val="130000"/>
              </a:lnSpc>
            </a:pP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marL="285750" indent="-285750" algn="just" hangingPunct="0">
              <a:lnSpc>
                <a:spcPct val="130000"/>
              </a:lnSpc>
              <a:buFont typeface="Wingdings" panose="05000000000000000000" pitchFamily="2" charset="2"/>
              <a:buChar char="Ø"/>
            </a:pPr>
            <a:r>
              <a:rPr lang="zh-CN" altLang="en-US" b="1" spc="100" dirty="0">
                <a:latin typeface="Times New Roman" panose="02020603050405020304" pitchFamily="18" charset="0"/>
                <a:ea typeface="思源宋体 Heavy" panose="02020900000000000000"/>
                <a:cs typeface="Times New Roman" panose="02020603050405020304" pitchFamily="18" charset="0"/>
              </a:rPr>
              <a:t>整体损失函数</a:t>
            </a:r>
            <a:endParaRPr lang="en-US" altLang="zh-CN" b="1" spc="100" dirty="0">
              <a:latin typeface="Times New Roman" panose="02020603050405020304" pitchFamily="18" charset="0"/>
              <a:ea typeface="思源宋体 Heavy" panose="02020900000000000000"/>
              <a:cs typeface="Times New Roman" panose="02020603050405020304" pitchFamily="18" charset="0"/>
            </a:endParaRPr>
          </a:p>
          <a:p>
            <a:pPr algn="just" hangingPunct="0">
              <a:lnSpc>
                <a:spcPct val="130000"/>
              </a:lnSpc>
            </a:pPr>
            <a:endParaRPr lang="zh-CN" altLang="en-US" b="1" spc="100" dirty="0">
              <a:latin typeface="Times New Roman" panose="02020603050405020304" pitchFamily="18" charset="0"/>
              <a:ea typeface="思源宋体 Heavy" panose="02020900000000000000"/>
              <a:cs typeface="Times New Roman" panose="02020603050405020304" pitchFamily="18" charset="0"/>
            </a:endParaRPr>
          </a:p>
        </p:txBody>
      </p:sp>
      <p:pic>
        <p:nvPicPr>
          <p:cNvPr id="7" name="图片 6">
            <a:extLst>
              <a:ext uri="{FF2B5EF4-FFF2-40B4-BE49-F238E27FC236}">
                <a16:creationId xmlns:a16="http://schemas.microsoft.com/office/drawing/2014/main" id="{32A89776-EE8E-5CED-63AD-08FA687BF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562" y="1809285"/>
            <a:ext cx="3358996" cy="728126"/>
          </a:xfrm>
          <a:prstGeom prst="rect">
            <a:avLst/>
          </a:prstGeom>
        </p:spPr>
      </p:pic>
      <p:pic>
        <p:nvPicPr>
          <p:cNvPr id="10" name="图片 9">
            <a:extLst>
              <a:ext uri="{FF2B5EF4-FFF2-40B4-BE49-F238E27FC236}">
                <a16:creationId xmlns:a16="http://schemas.microsoft.com/office/drawing/2014/main" id="{4E2033C6-C15D-3DA6-2B7E-7BA278057481}"/>
              </a:ext>
            </a:extLst>
          </p:cNvPr>
          <p:cNvPicPr>
            <a:picLocks noChangeAspect="1"/>
          </p:cNvPicPr>
          <p:nvPr/>
        </p:nvPicPr>
        <p:blipFill rotWithShape="1">
          <a:blip r:embed="rId4">
            <a:extLst>
              <a:ext uri="{28A0092B-C50C-407E-A947-70E740481C1C}">
                <a14:useLocalDpi xmlns:a14="http://schemas.microsoft.com/office/drawing/2010/main" val="0"/>
              </a:ext>
            </a:extLst>
          </a:blip>
          <a:srcRect t="21064" b="6817"/>
          <a:stretch/>
        </p:blipFill>
        <p:spPr>
          <a:xfrm>
            <a:off x="3330562" y="2964717"/>
            <a:ext cx="3664138" cy="622852"/>
          </a:xfrm>
          <a:prstGeom prst="rect">
            <a:avLst/>
          </a:prstGeom>
        </p:spPr>
      </p:pic>
      <p:pic>
        <p:nvPicPr>
          <p:cNvPr id="14" name="图片 13">
            <a:extLst>
              <a:ext uri="{FF2B5EF4-FFF2-40B4-BE49-F238E27FC236}">
                <a16:creationId xmlns:a16="http://schemas.microsoft.com/office/drawing/2014/main" id="{5A49BB19-081A-9E77-93A9-481CA45C0D62}"/>
              </a:ext>
            </a:extLst>
          </p:cNvPr>
          <p:cNvPicPr>
            <a:picLocks noChangeAspect="1"/>
          </p:cNvPicPr>
          <p:nvPr/>
        </p:nvPicPr>
        <p:blipFill rotWithShape="1">
          <a:blip r:embed="rId5">
            <a:extLst>
              <a:ext uri="{28A0092B-C50C-407E-A947-70E740481C1C}">
                <a14:useLocalDpi xmlns:a14="http://schemas.microsoft.com/office/drawing/2010/main" val="0"/>
              </a:ext>
            </a:extLst>
          </a:blip>
          <a:srcRect l="6346"/>
          <a:stretch/>
        </p:blipFill>
        <p:spPr>
          <a:xfrm>
            <a:off x="3330562" y="3902986"/>
            <a:ext cx="1165671" cy="742988"/>
          </a:xfrm>
          <a:prstGeom prst="rect">
            <a:avLst/>
          </a:prstGeom>
        </p:spPr>
      </p:pic>
      <p:pic>
        <p:nvPicPr>
          <p:cNvPr id="16" name="图片 15">
            <a:extLst>
              <a:ext uri="{FF2B5EF4-FFF2-40B4-BE49-F238E27FC236}">
                <a16:creationId xmlns:a16="http://schemas.microsoft.com/office/drawing/2014/main" id="{EDDF05DF-ADC5-EDCD-535C-A6647EA311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934" y="5134505"/>
            <a:ext cx="5086611" cy="609631"/>
          </a:xfrm>
          <a:prstGeom prst="rect">
            <a:avLst/>
          </a:prstGeom>
        </p:spPr>
      </p:pic>
      <p:pic>
        <p:nvPicPr>
          <p:cNvPr id="18" name="图片 17">
            <a:extLst>
              <a:ext uri="{FF2B5EF4-FFF2-40B4-BE49-F238E27FC236}">
                <a16:creationId xmlns:a16="http://schemas.microsoft.com/office/drawing/2014/main" id="{B6C297BA-6BBD-CD86-8546-E221D973DF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758" y="1182967"/>
            <a:ext cx="4455849" cy="4883747"/>
          </a:xfrm>
          <a:prstGeom prst="rect">
            <a:avLst/>
          </a:prstGeom>
        </p:spPr>
      </p:pic>
      <p:sp>
        <p:nvSpPr>
          <p:cNvPr id="23" name="文本框 22">
            <a:extLst>
              <a:ext uri="{FF2B5EF4-FFF2-40B4-BE49-F238E27FC236}">
                <a16:creationId xmlns:a16="http://schemas.microsoft.com/office/drawing/2014/main" id="{6F612633-3DF9-162F-D576-C412642D810A}"/>
              </a:ext>
            </a:extLst>
          </p:cNvPr>
          <p:cNvSpPr txBox="1"/>
          <p:nvPr/>
        </p:nvSpPr>
        <p:spPr>
          <a:xfrm>
            <a:off x="1448665" y="6140694"/>
            <a:ext cx="5546035" cy="417358"/>
          </a:xfrm>
          <a:prstGeom prst="rect">
            <a:avLst/>
          </a:prstGeom>
          <a:noFill/>
        </p:spPr>
        <p:txBody>
          <a:bodyPr wrap="square" rtlCol="0">
            <a:spAutoFit/>
          </a:bodyPr>
          <a:lstStyle/>
          <a:p>
            <a:pPr algn="just" hangingPunct="0">
              <a:lnSpc>
                <a:spcPct val="130000"/>
              </a:lnSpc>
            </a:pPr>
            <a:r>
              <a:rPr lang="zh-CN" altLang="en-US" b="1" spc="100" dirty="0">
                <a:solidFill>
                  <a:schemeClr val="accent1"/>
                </a:solidFill>
                <a:latin typeface="思源黑体 CN Normal" panose="020B0400000000000000" pitchFamily="34" charset="-122"/>
                <a:ea typeface="思源黑体 CN Normal" panose="020B0400000000000000" pitchFamily="34" charset="-122"/>
              </a:rPr>
              <a:t>兼顾分类性能与自适应小波神经网络特征提取性能</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096000" cy="2472855"/>
            <a:chOff x="1377020" y="924560"/>
            <a:chExt cx="6096000"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3</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853144"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2284638" y="1956397"/>
              <a:ext cx="4339650" cy="742319"/>
            </a:xfrm>
            <a:prstGeom prst="rect">
              <a:avLst/>
            </a:prstGeom>
            <a:noFill/>
          </p:spPr>
          <p:txBody>
            <a:bodyPr wrap="non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实验仿真与结果分析</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2515470" y="2824480"/>
              <a:ext cx="38779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49471" cy="3170099"/>
          </a:xfrm>
          <a:prstGeom prst="rect">
            <a:avLst/>
          </a:prstGeom>
        </p:spPr>
        <p:txBody>
          <a:bodyPr wrap="none">
            <a:spAutoFit/>
          </a:bodyPr>
          <a:lstStyle/>
          <a:p>
            <a:r>
              <a:rPr lang="zh-CN" altLang="en-US" sz="20000" spc="100" dirty="0">
                <a:solidFill>
                  <a:srgbClr val="FFF2CC"/>
                </a:solidFill>
                <a:ea typeface="思源宋体 Heavy" panose="02020900000000000000" pitchFamily="18" charset="-122"/>
              </a:rPr>
              <a:t>叁</a:t>
            </a:r>
            <a:endParaRPr lang="zh-CN" altLang="en-US" sz="20000" dirty="0">
              <a:solidFill>
                <a:srgbClr val="FFF2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15</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450183" y="100920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 </a:t>
            </a:r>
            <a:r>
              <a:rPr lang="zh-CN" altLang="en-US" b="1" spc="100" dirty="0">
                <a:latin typeface="Times New Roman" panose="02020603050405020304" pitchFamily="18" charset="0"/>
                <a:ea typeface="思源宋体 Heavy" panose="02020900000000000000"/>
                <a:cs typeface="Times New Roman" panose="02020603050405020304" pitchFamily="18" charset="0"/>
              </a:rPr>
              <a:t>参数设置</a:t>
            </a:r>
          </a:p>
        </p:txBody>
      </p:sp>
      <p:graphicFrame>
        <p:nvGraphicFramePr>
          <p:cNvPr id="6" name="表格 5"/>
          <p:cNvGraphicFramePr>
            <a:graphicFrameLocks noGrp="1"/>
          </p:cNvGraphicFramePr>
          <p:nvPr>
            <p:extLst>
              <p:ext uri="{D42A27DB-BD31-4B8C-83A1-F6EECF244321}">
                <p14:modId xmlns:p14="http://schemas.microsoft.com/office/powerpoint/2010/main" val="2226576034"/>
              </p:ext>
            </p:extLst>
          </p:nvPr>
        </p:nvGraphicFramePr>
        <p:xfrm>
          <a:off x="1210041" y="2298040"/>
          <a:ext cx="9901906" cy="3314258"/>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767266">
                  <a:extLst>
                    <a:ext uri="{9D8B030D-6E8A-4147-A177-3AD203B41FA5}">
                      <a16:colId xmlns:a16="http://schemas.microsoft.com/office/drawing/2014/main" val="20000"/>
                    </a:ext>
                  </a:extLst>
                </a:gridCol>
                <a:gridCol w="1992919">
                  <a:extLst>
                    <a:ext uri="{9D8B030D-6E8A-4147-A177-3AD203B41FA5}">
                      <a16:colId xmlns:a16="http://schemas.microsoft.com/office/drawing/2014/main" val="20001"/>
                    </a:ext>
                  </a:extLst>
                </a:gridCol>
                <a:gridCol w="2906814">
                  <a:extLst>
                    <a:ext uri="{9D8B030D-6E8A-4147-A177-3AD203B41FA5}">
                      <a16:colId xmlns:a16="http://schemas.microsoft.com/office/drawing/2014/main" val="20002"/>
                    </a:ext>
                  </a:extLst>
                </a:gridCol>
                <a:gridCol w="2234907">
                  <a:extLst>
                    <a:ext uri="{9D8B030D-6E8A-4147-A177-3AD203B41FA5}">
                      <a16:colId xmlns:a16="http://schemas.microsoft.com/office/drawing/2014/main" val="20003"/>
                    </a:ext>
                  </a:extLst>
                </a:gridCol>
              </a:tblGrid>
              <a:tr h="333592">
                <a:tc>
                  <a:txBody>
                    <a:bodyPr/>
                    <a:lstStyle/>
                    <a:p>
                      <a:pPr indent="304800" algn="ctr">
                        <a:lnSpc>
                          <a:spcPct val="150000"/>
                        </a:lnSpc>
                      </a:pPr>
                      <a:r>
                        <a:rPr lang="zh-CN" sz="1200" kern="100" dirty="0">
                          <a:effectLst/>
                        </a:rPr>
                        <a:t>参数</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200" kern="100">
                          <a:effectLst/>
                        </a:rPr>
                        <a:t>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200" kern="100" dirty="0">
                          <a:effectLst/>
                        </a:rPr>
                        <a:t>参数</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zh-CN" sz="1200" kern="100">
                          <a:effectLst/>
                        </a:rPr>
                        <a:t>值</a:t>
                      </a:r>
                      <a:endParaRPr lang="zh-CN" sz="12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数据集</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RML2016.10A/10B</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初始化卷积层深度卷积核大小</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2 X 7 </a:t>
                      </a:r>
                      <a:r>
                        <a:rPr lang="zh-CN" altLang="en-US" sz="1200" kern="100" dirty="0">
                          <a:effectLst/>
                          <a:latin typeface="等线" panose="02010600030101010101" charset="-122"/>
                          <a:ea typeface="等线" panose="02010600030101010101" charset="-122"/>
                          <a:cs typeface="Times New Roman" panose="02020603050405020304" pitchFamily="18" charset="0"/>
                        </a:rPr>
                        <a:t>与</a:t>
                      </a:r>
                      <a:r>
                        <a:rPr lang="en-US" altLang="zh-CN" sz="1200" kern="100" dirty="0">
                          <a:effectLst/>
                          <a:latin typeface="等线" panose="02010600030101010101" charset="-122"/>
                          <a:ea typeface="等线" panose="02010600030101010101" charset="-122"/>
                          <a:cs typeface="Times New Roman" panose="02020603050405020304" pitchFamily="18" charset="0"/>
                        </a:rPr>
                        <a:t>1 X 5</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训练集：验证集：测试集</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6:2:2</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更新器</a:t>
                      </a:r>
                      <a:r>
                        <a:rPr lang="en-US" altLang="zh-CN" sz="1200" kern="100" dirty="0">
                          <a:solidFill>
                            <a:schemeClr val="bg1"/>
                          </a:solidFill>
                          <a:effectLst/>
                          <a:latin typeface="等线" panose="02010600030101010101" charset="-122"/>
                          <a:ea typeface="等线" panose="02010600030101010101" charset="-122"/>
                          <a:cs typeface="Times New Roman" panose="02020603050405020304" pitchFamily="18" charset="0"/>
                        </a:rPr>
                        <a:t>/</a:t>
                      </a: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预测器深度卷积核大小</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1 X 5</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33592">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Batch size</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200" kern="100" dirty="0">
                          <a:effectLst/>
                        </a:rPr>
                        <a:t>256</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逐点卷积卷积核大小</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1 X 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初始学习率</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0.001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实验环境</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RTX4090 GPU</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超参数</a:t>
                      </a:r>
                      <a:r>
                        <a:rPr lang="el-GR" altLang="zh-CN" sz="1200" kern="100" dirty="0">
                          <a:effectLst/>
                          <a:latin typeface="等线" panose="02010600030101010101" charset="-122"/>
                          <a:ea typeface="等线" panose="02010600030101010101" charset="-122"/>
                          <a:cs typeface="Times New Roman" panose="02020603050405020304" pitchFamily="18" charset="0"/>
                        </a:rPr>
                        <a:t>λ1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0.01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数据信号长度</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2 X 128</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33592">
                <a:tc>
                  <a:txBody>
                    <a:bodyPr/>
                    <a:lstStyle/>
                    <a:p>
                      <a:pPr marL="0" marR="0" lvl="0" indent="304800" algn="ctr" defTabSz="914400" rtl="0" eaLnBrk="1" fontAlgn="auto" latinLnBrk="0" hangingPunct="1">
                        <a:lnSpc>
                          <a:spcPct val="150000"/>
                        </a:lnSpc>
                        <a:spcBef>
                          <a:spcPts val="0"/>
                        </a:spcBef>
                        <a:spcAft>
                          <a:spcPts val="0"/>
                        </a:spcAft>
                        <a:buClrTx/>
                        <a:buSzTx/>
                        <a:buFontTx/>
                        <a:buNone/>
                        <a:tabLst/>
                        <a:defRPr/>
                      </a:pPr>
                      <a:r>
                        <a:rPr lang="zh-CN" altLang="en-US" sz="1200" kern="100" dirty="0">
                          <a:effectLst/>
                          <a:latin typeface="等线" panose="02010600030101010101" charset="-122"/>
                          <a:ea typeface="等线" panose="02010600030101010101" charset="-122"/>
                          <a:cs typeface="Times New Roman" panose="02020603050405020304" pitchFamily="18" charset="0"/>
                        </a:rPr>
                        <a:t>超参数</a:t>
                      </a:r>
                      <a:r>
                        <a:rPr lang="el-GR" altLang="zh-CN" sz="1200" kern="100" dirty="0">
                          <a:effectLst/>
                          <a:latin typeface="等线" panose="02010600030101010101" charset="-122"/>
                          <a:ea typeface="等线" panose="02010600030101010101" charset="-122"/>
                          <a:cs typeface="Times New Roman" panose="02020603050405020304" pitchFamily="18" charset="0"/>
                        </a:rPr>
                        <a:t>λ</a:t>
                      </a:r>
                      <a:r>
                        <a:rPr lang="en-US" altLang="zh-CN" sz="1200" kern="100" dirty="0">
                          <a:effectLst/>
                          <a:latin typeface="等线" panose="02010600030101010101" charset="-122"/>
                          <a:ea typeface="等线" panose="02010600030101010101" charset="-122"/>
                          <a:cs typeface="Times New Roman" panose="02020603050405020304" pitchFamily="18" charset="0"/>
                        </a:rPr>
                        <a:t>2</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0.01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优化算法</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Adam</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11930">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总分解水平</a:t>
                      </a:r>
                      <a:r>
                        <a:rPr lang="en-US" altLang="zh-CN" sz="1200" kern="100" dirty="0">
                          <a:effectLst/>
                          <a:latin typeface="等线" panose="02010600030101010101" charset="-122"/>
                          <a:ea typeface="等线" panose="02010600030101010101" charset="-122"/>
                          <a:cs typeface="Times New Roman" panose="02020603050405020304" pitchFamily="18" charset="0"/>
                        </a:rPr>
                        <a:t>M</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学习率衰减率</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0.8</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类别数</a:t>
                      </a:r>
                      <a:r>
                        <a:rPr lang="en-US" altLang="zh-CN" sz="1200" kern="100" dirty="0">
                          <a:effectLst/>
                          <a:latin typeface="等线" panose="02010600030101010101" charset="-122"/>
                          <a:ea typeface="等线" panose="02010600030101010101" charset="-122"/>
                          <a:cs typeface="Times New Roman" panose="02020603050405020304" pitchFamily="18" charset="0"/>
                        </a:rPr>
                        <a:t>K</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11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软件环境</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Pytorch2.0.1</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33592">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早停周期</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altLang="zh-CN" sz="1200" kern="100" dirty="0">
                          <a:effectLst/>
                          <a:latin typeface="等线" panose="02010600030101010101" charset="-122"/>
                          <a:ea typeface="等线" panose="02010600030101010101" charset="-122"/>
                          <a:cs typeface="Times New Roman" panose="02020603050405020304" pitchFamily="18" charset="0"/>
                        </a:rPr>
                        <a:t>5</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altLang="en-US" sz="1200" kern="100" dirty="0">
                          <a:solidFill>
                            <a:schemeClr val="bg1"/>
                          </a:solidFill>
                          <a:effectLst/>
                          <a:latin typeface="等线" panose="02010600030101010101" charset="-122"/>
                          <a:ea typeface="等线" panose="02010600030101010101" charset="-122"/>
                          <a:cs typeface="Times New Roman" panose="02020603050405020304" pitchFamily="18" charset="0"/>
                        </a:rPr>
                        <a:t>学习率衰减策略</a:t>
                      </a:r>
                      <a:endParaRPr lang="zh-CN" sz="12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zh-CN" altLang="en-US" sz="1200" kern="100" dirty="0">
                          <a:effectLst/>
                          <a:latin typeface="等线" panose="02010600030101010101" charset="-122"/>
                          <a:ea typeface="等线" panose="02010600030101010101" charset="-122"/>
                          <a:cs typeface="Times New Roman" panose="02020603050405020304" pitchFamily="18" charset="0"/>
                        </a:rPr>
                        <a:t>时间衰减策略</a:t>
                      </a:r>
                      <a:endParaRPr lang="zh-CN" sz="12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sp>
        <p:nvSpPr>
          <p:cNvPr id="2" name="文本框 1"/>
          <p:cNvSpPr txBox="1"/>
          <p:nvPr/>
        </p:nvSpPr>
        <p:spPr>
          <a:xfrm>
            <a:off x="607249" y="1519616"/>
            <a:ext cx="2351773" cy="381258"/>
          </a:xfrm>
          <a:prstGeom prst="rect">
            <a:avLst/>
          </a:prstGeom>
          <a:noFill/>
        </p:spPr>
        <p:txBody>
          <a:bodyPr wrap="square" rtlCol="0">
            <a:spAutoFit/>
          </a:bodyPr>
          <a:lstStyle/>
          <a:p>
            <a:pPr marL="285750" indent="-285750" algn="just" hangingPunct="0">
              <a:lnSpc>
                <a:spcPct val="130000"/>
              </a:lnSpc>
              <a:buFont typeface="Arial" panose="020B0604020202020204" pitchFamily="34" charset="0"/>
              <a:buChar char="•"/>
            </a:pPr>
            <a:r>
              <a:rPr lang="zh-CN" altLang="en-US" sz="1600" spc="100" dirty="0">
                <a:latin typeface="思源黑体 CN Normal" panose="020B0400000000000000" pitchFamily="34" charset="-122"/>
                <a:ea typeface="思源黑体 CN Normal" panose="020B0400000000000000" pitchFamily="34" charset="-122"/>
              </a:rPr>
              <a:t>实验仿真参数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16</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403800" y="1060287"/>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2.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pic>
        <p:nvPicPr>
          <p:cNvPr id="3" name="图片 2">
            <a:extLst>
              <a:ext uri="{FF2B5EF4-FFF2-40B4-BE49-F238E27FC236}">
                <a16:creationId xmlns:a16="http://schemas.microsoft.com/office/drawing/2014/main" id="{912E403A-79AE-2DCF-AC7D-A91AA69A01BC}"/>
              </a:ext>
            </a:extLst>
          </p:cNvPr>
          <p:cNvPicPr>
            <a:picLocks noChangeAspect="1"/>
          </p:cNvPicPr>
          <p:nvPr/>
        </p:nvPicPr>
        <p:blipFill rotWithShape="1">
          <a:blip r:embed="rId3">
            <a:extLst>
              <a:ext uri="{28A0092B-C50C-407E-A947-70E740481C1C}">
                <a14:useLocalDpi xmlns:a14="http://schemas.microsoft.com/office/drawing/2010/main" val="0"/>
              </a:ext>
            </a:extLst>
          </a:blip>
          <a:srcRect r="5739"/>
          <a:stretch/>
        </p:blipFill>
        <p:spPr>
          <a:xfrm>
            <a:off x="59634" y="1644407"/>
            <a:ext cx="5296199" cy="3878193"/>
          </a:xfrm>
          <a:prstGeom prst="rect">
            <a:avLst/>
          </a:prstGeom>
        </p:spPr>
      </p:pic>
      <p:pic>
        <p:nvPicPr>
          <p:cNvPr id="13" name="图片 12">
            <a:extLst>
              <a:ext uri="{FF2B5EF4-FFF2-40B4-BE49-F238E27FC236}">
                <a16:creationId xmlns:a16="http://schemas.microsoft.com/office/drawing/2014/main" id="{08467B83-D2A6-7A2B-69EA-1F847CCF4111}"/>
              </a:ext>
            </a:extLst>
          </p:cNvPr>
          <p:cNvPicPr>
            <a:picLocks noChangeAspect="1"/>
          </p:cNvPicPr>
          <p:nvPr/>
        </p:nvPicPr>
        <p:blipFill rotWithShape="1">
          <a:blip r:embed="rId4">
            <a:extLst>
              <a:ext uri="{28A0092B-C50C-407E-A947-70E740481C1C}">
                <a14:useLocalDpi xmlns:a14="http://schemas.microsoft.com/office/drawing/2010/main" val="0"/>
              </a:ext>
            </a:extLst>
          </a:blip>
          <a:srcRect l="2433" t="3975" r="878"/>
          <a:stretch/>
        </p:blipFill>
        <p:spPr>
          <a:xfrm>
            <a:off x="5898873" y="1644407"/>
            <a:ext cx="5423453" cy="3839221"/>
          </a:xfrm>
          <a:prstGeom prst="rect">
            <a:avLst/>
          </a:prstGeom>
        </p:spPr>
      </p:pic>
      <p:sp>
        <p:nvSpPr>
          <p:cNvPr id="15" name="文本框 14">
            <a:extLst>
              <a:ext uri="{FF2B5EF4-FFF2-40B4-BE49-F238E27FC236}">
                <a16:creationId xmlns:a16="http://schemas.microsoft.com/office/drawing/2014/main" id="{F350ED3F-B40B-7A8A-8EBD-B55464538A0A}"/>
              </a:ext>
            </a:extLst>
          </p:cNvPr>
          <p:cNvSpPr txBox="1"/>
          <p:nvPr/>
        </p:nvSpPr>
        <p:spPr>
          <a:xfrm>
            <a:off x="178904" y="5698435"/>
            <a:ext cx="5612296" cy="70134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左图结果表明了</a:t>
            </a:r>
            <a:r>
              <a:rPr lang="en-US" altLang="zh-CN" sz="1600" spc="100" dirty="0">
                <a:latin typeface="思源黑体 CN Normal" panose="020B0400000000000000" pitchFamily="34" charset="-122"/>
                <a:ea typeface="思源黑体 CN Normal" panose="020B0400000000000000" pitchFamily="34" charset="-122"/>
              </a:rPr>
              <a:t>ALWNN</a:t>
            </a:r>
            <a:r>
              <a:rPr lang="zh-CN" altLang="en-US" sz="1600" spc="100" dirty="0">
                <a:latin typeface="思源黑体 CN Normal" panose="020B0400000000000000" pitchFamily="34" charset="-122"/>
                <a:ea typeface="思源黑体 CN Normal" panose="020B0400000000000000" pitchFamily="34" charset="-122"/>
              </a:rPr>
              <a:t>模型及其余模型在</a:t>
            </a:r>
            <a:r>
              <a:rPr lang="en-US" altLang="zh-CN" sz="1600" spc="100" dirty="0">
                <a:latin typeface="思源黑体 CN Normal" panose="020B0400000000000000" pitchFamily="34" charset="-122"/>
                <a:ea typeface="思源黑体 CN Normal" panose="020B0400000000000000" pitchFamily="34" charset="-122"/>
              </a:rPr>
              <a:t>RML2016.10A</a:t>
            </a:r>
            <a:r>
              <a:rPr lang="zh-CN" altLang="en-US" sz="1600" spc="100" dirty="0">
                <a:latin typeface="思源黑体 CN Normal" panose="020B0400000000000000" pitchFamily="34" charset="-122"/>
                <a:ea typeface="思源黑体 CN Normal" panose="020B0400000000000000" pitchFamily="34" charset="-122"/>
              </a:rPr>
              <a:t>数据集上精度与信噪比的关系</a:t>
            </a:r>
          </a:p>
        </p:txBody>
      </p:sp>
      <p:sp>
        <p:nvSpPr>
          <p:cNvPr id="16" name="文本框 15">
            <a:extLst>
              <a:ext uri="{FF2B5EF4-FFF2-40B4-BE49-F238E27FC236}">
                <a16:creationId xmlns:a16="http://schemas.microsoft.com/office/drawing/2014/main" id="{1086DF89-FC11-BCB4-4BC2-166F5886CC7F}"/>
              </a:ext>
            </a:extLst>
          </p:cNvPr>
          <p:cNvSpPr txBox="1"/>
          <p:nvPr/>
        </p:nvSpPr>
        <p:spPr>
          <a:xfrm>
            <a:off x="5994927" y="5698435"/>
            <a:ext cx="5612296" cy="70134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右图结果表明了</a:t>
            </a:r>
            <a:r>
              <a:rPr lang="en-US" altLang="zh-CN" sz="1600" spc="100" dirty="0">
                <a:latin typeface="思源黑体 CN Normal" panose="020B0400000000000000" pitchFamily="34" charset="-122"/>
                <a:ea typeface="思源黑体 CN Normal" panose="020B0400000000000000" pitchFamily="34" charset="-122"/>
              </a:rPr>
              <a:t>ALWNN</a:t>
            </a:r>
            <a:r>
              <a:rPr lang="zh-CN" altLang="en-US" sz="1600" spc="100" dirty="0">
                <a:latin typeface="思源黑体 CN Normal" panose="020B0400000000000000" pitchFamily="34" charset="-122"/>
                <a:ea typeface="思源黑体 CN Normal" panose="020B0400000000000000" pitchFamily="34" charset="-122"/>
              </a:rPr>
              <a:t>模型及其余模型在</a:t>
            </a:r>
            <a:r>
              <a:rPr lang="en-US" altLang="zh-CN" sz="1600" spc="100" dirty="0">
                <a:latin typeface="思源黑体 CN Normal" panose="020B0400000000000000" pitchFamily="34" charset="-122"/>
                <a:ea typeface="思源黑体 CN Normal" panose="020B0400000000000000" pitchFamily="34" charset="-122"/>
              </a:rPr>
              <a:t>RML2016.10A</a:t>
            </a:r>
            <a:r>
              <a:rPr lang="zh-CN" altLang="en-US" sz="1600" spc="100" dirty="0">
                <a:latin typeface="思源黑体 CN Normal" panose="020B0400000000000000" pitchFamily="34" charset="-122"/>
                <a:ea typeface="思源黑体 CN Normal" panose="020B0400000000000000" pitchFamily="34" charset="-122"/>
              </a:rPr>
              <a:t>数据集上精度与信噪比的关系</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a:xfrm>
            <a:off x="8610600" y="6364817"/>
            <a:ext cx="2743200" cy="365125"/>
          </a:xfrm>
        </p:spPr>
        <p:txBody>
          <a:bodyPr/>
          <a:lstStyle/>
          <a:p>
            <a:fld id="{33B9A5AF-BDD6-4E14-989F-CF034C94E4CA}" type="slidenum">
              <a:rPr lang="zh-CN" altLang="en-US" smtClean="0">
                <a:solidFill>
                  <a:schemeClr val="bg1">
                    <a:lumMod val="50000"/>
                  </a:schemeClr>
                </a:solidFill>
              </a:rPr>
              <a:t>17</a:t>
            </a:fld>
            <a:endParaRPr lang="zh-CN" altLang="en-US" dirty="0">
              <a:solidFill>
                <a:schemeClr val="bg1">
                  <a:lumMod val="50000"/>
                </a:schemeClr>
              </a:solidFill>
            </a:endParaRPr>
          </a:p>
        </p:txBody>
      </p:sp>
      <p:sp>
        <p:nvSpPr>
          <p:cNvPr id="45" name="标题 1"/>
          <p:cNvSpPr>
            <a:spLocks noGrp="1"/>
          </p:cNvSpPr>
          <p:nvPr>
            <p:ph type="title"/>
          </p:nvPr>
        </p:nvSpPr>
        <p:spPr>
          <a:xfrm>
            <a:off x="656413"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36642" y="958139"/>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pic>
        <p:nvPicPr>
          <p:cNvPr id="8" name="图片 7">
            <a:extLst>
              <a:ext uri="{FF2B5EF4-FFF2-40B4-BE49-F238E27FC236}">
                <a16:creationId xmlns:a16="http://schemas.microsoft.com/office/drawing/2014/main" id="{3D3AF304-E856-2D52-2B53-11CB94F7E83B}"/>
              </a:ext>
            </a:extLst>
          </p:cNvPr>
          <p:cNvPicPr>
            <a:picLocks noChangeAspect="1"/>
          </p:cNvPicPr>
          <p:nvPr/>
        </p:nvPicPr>
        <p:blipFill rotWithShape="1">
          <a:blip r:embed="rId3">
            <a:extLst>
              <a:ext uri="{28A0092B-C50C-407E-A947-70E740481C1C}">
                <a14:useLocalDpi xmlns:a14="http://schemas.microsoft.com/office/drawing/2010/main" val="0"/>
              </a:ext>
            </a:extLst>
          </a:blip>
          <a:srcRect t="4737" b="10307"/>
          <a:stretch/>
        </p:blipFill>
        <p:spPr>
          <a:xfrm>
            <a:off x="362390" y="1375304"/>
            <a:ext cx="7390261" cy="2370792"/>
          </a:xfrm>
          <a:prstGeom prst="rect">
            <a:avLst/>
          </a:prstGeom>
        </p:spPr>
      </p:pic>
      <p:pic>
        <p:nvPicPr>
          <p:cNvPr id="10" name="图片 9">
            <a:extLst>
              <a:ext uri="{FF2B5EF4-FFF2-40B4-BE49-F238E27FC236}">
                <a16:creationId xmlns:a16="http://schemas.microsoft.com/office/drawing/2014/main" id="{BC3C9D08-1A3D-299B-3AF7-8BA7001B577A}"/>
              </a:ext>
            </a:extLst>
          </p:cNvPr>
          <p:cNvPicPr>
            <a:picLocks noChangeAspect="1"/>
          </p:cNvPicPr>
          <p:nvPr/>
        </p:nvPicPr>
        <p:blipFill rotWithShape="1">
          <a:blip r:embed="rId4">
            <a:extLst>
              <a:ext uri="{28A0092B-C50C-407E-A947-70E740481C1C}">
                <a14:useLocalDpi xmlns:a14="http://schemas.microsoft.com/office/drawing/2010/main" val="0"/>
              </a:ext>
            </a:extLst>
          </a:blip>
          <a:srcRect t="10695" b="6334"/>
          <a:stretch/>
        </p:blipFill>
        <p:spPr>
          <a:xfrm>
            <a:off x="324553" y="3865506"/>
            <a:ext cx="7465933" cy="2499311"/>
          </a:xfrm>
          <a:prstGeom prst="rect">
            <a:avLst/>
          </a:prstGeom>
        </p:spPr>
      </p:pic>
      <p:sp>
        <p:nvSpPr>
          <p:cNvPr id="13" name="文本框 12">
            <a:extLst>
              <a:ext uri="{FF2B5EF4-FFF2-40B4-BE49-F238E27FC236}">
                <a16:creationId xmlns:a16="http://schemas.microsoft.com/office/drawing/2014/main" id="{355B1558-BDC7-4C48-AEF5-2B9BA5BA735E}"/>
              </a:ext>
            </a:extLst>
          </p:cNvPr>
          <p:cNvSpPr txBox="1"/>
          <p:nvPr/>
        </p:nvSpPr>
        <p:spPr>
          <a:xfrm>
            <a:off x="8008774" y="2181948"/>
            <a:ext cx="3946851" cy="2985817"/>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性能评估指标</a:t>
            </a: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400" b="1" spc="100" dirty="0">
                <a:solidFill>
                  <a:schemeClr val="accent1"/>
                </a:solidFill>
                <a:latin typeface="思源黑体 CN Normal" panose="020B0400000000000000" pitchFamily="34" charset="-122"/>
                <a:ea typeface="思源黑体 CN Normal" panose="020B0400000000000000" pitchFamily="34" charset="-122"/>
              </a:rPr>
              <a:t>MF1-score</a:t>
            </a:r>
            <a:r>
              <a:rPr lang="zh-CN" altLang="en-US" sz="1400" b="1" spc="100" dirty="0">
                <a:solidFill>
                  <a:schemeClr val="accent1"/>
                </a:solidFill>
                <a:latin typeface="思源黑体 CN Normal" panose="020B0400000000000000" pitchFamily="34" charset="-122"/>
                <a:ea typeface="思源黑体 CN Normal" panose="020B0400000000000000" pitchFamily="34" charset="-122"/>
              </a:rPr>
              <a:t>：</a:t>
            </a:r>
            <a:r>
              <a:rPr lang="zh-CN" altLang="en-US" sz="1400" b="1" spc="100" dirty="0">
                <a:latin typeface="思源黑体 CN Normal" panose="020B0400000000000000" pitchFamily="34" charset="-122"/>
                <a:ea typeface="思源黑体 CN Normal" panose="020B0400000000000000" pitchFamily="34" charset="-122"/>
              </a:rPr>
              <a:t>类别的</a:t>
            </a:r>
            <a:r>
              <a:rPr lang="en-US" altLang="zh-CN" sz="1400" b="1" spc="100" dirty="0">
                <a:latin typeface="思源黑体 CN Normal" panose="020B0400000000000000" pitchFamily="34" charset="-122"/>
                <a:ea typeface="思源黑体 CN Normal" panose="020B0400000000000000" pitchFamily="34" charset="-122"/>
              </a:rPr>
              <a:t>F1-score</a:t>
            </a:r>
            <a:r>
              <a:rPr lang="zh-CN" altLang="en-US" sz="1400" b="1" spc="100" dirty="0">
                <a:latin typeface="思源黑体 CN Normal" panose="020B0400000000000000" pitchFamily="34" charset="-122"/>
                <a:ea typeface="思源黑体 CN Normal" panose="020B0400000000000000" pitchFamily="34" charset="-122"/>
              </a:rPr>
              <a:t>平均值</a:t>
            </a:r>
            <a:r>
              <a:rPr lang="zh-CN" altLang="en-US" sz="1600" b="1" spc="100" dirty="0">
                <a:latin typeface="思源黑体 CN Normal" panose="020B0400000000000000" pitchFamily="34" charset="-122"/>
                <a:ea typeface="思源黑体 CN Normal" panose="020B0400000000000000" pitchFamily="34" charset="-122"/>
              </a:rPr>
              <a:t>。</a:t>
            </a: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400" b="1" spc="100" dirty="0">
                <a:solidFill>
                  <a:schemeClr val="accent1"/>
                </a:solidFill>
                <a:latin typeface="思源黑体 CN Normal" panose="020B0400000000000000" pitchFamily="34" charset="-122"/>
                <a:ea typeface="思源黑体 CN Normal" panose="020B0400000000000000" pitchFamily="34" charset="-122"/>
              </a:rPr>
              <a:t>Accuracy:</a:t>
            </a:r>
            <a:r>
              <a:rPr lang="zh-CN" altLang="en-US" sz="1400" b="1" spc="100" dirty="0">
                <a:latin typeface="思源黑体 CN Normal" panose="020B0400000000000000" pitchFamily="34" charset="-122"/>
                <a:ea typeface="思源黑体 CN Normal" panose="020B0400000000000000" pitchFamily="34" charset="-122"/>
              </a:rPr>
              <a:t>总体精度</a:t>
            </a: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400" b="1" spc="100" dirty="0">
                <a:solidFill>
                  <a:schemeClr val="accent1"/>
                </a:solidFill>
                <a:latin typeface="思源黑体 CN Normal" panose="020B0400000000000000" pitchFamily="34" charset="-122"/>
                <a:ea typeface="思源黑体 CN Normal" panose="020B0400000000000000" pitchFamily="34" charset="-122"/>
              </a:rPr>
              <a:t>Kappa:</a:t>
            </a:r>
            <a:r>
              <a:rPr lang="zh-CN" altLang="en-US" sz="1400" b="1" spc="100" dirty="0">
                <a:latin typeface="思源黑体 CN Normal" panose="020B0400000000000000" pitchFamily="34" charset="-122"/>
                <a:ea typeface="思源黑体 CN Normal" panose="020B0400000000000000" pitchFamily="34" charset="-122"/>
              </a:rPr>
              <a:t>分类一致性统计指标</a:t>
            </a: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400" b="1" spc="100" dirty="0">
                <a:solidFill>
                  <a:schemeClr val="accent1"/>
                </a:solidFill>
                <a:latin typeface="思源黑体 CN Normal" panose="020B0400000000000000" pitchFamily="34" charset="-122"/>
                <a:ea typeface="思源黑体 CN Normal" panose="020B0400000000000000" pitchFamily="34" charset="-122"/>
              </a:rPr>
              <a:t>FLOPS</a:t>
            </a:r>
            <a:r>
              <a:rPr lang="zh-CN" altLang="en-US" sz="1400" b="1" spc="100" dirty="0">
                <a:solidFill>
                  <a:schemeClr val="accent1"/>
                </a:solidFill>
                <a:latin typeface="思源黑体 CN Normal" panose="020B0400000000000000" pitchFamily="34" charset="-122"/>
                <a:ea typeface="思源黑体 CN Normal" panose="020B0400000000000000" pitchFamily="34" charset="-122"/>
              </a:rPr>
              <a:t>：</a:t>
            </a:r>
            <a:r>
              <a:rPr lang="zh-CN" altLang="en-US" sz="1400" b="1" spc="100" dirty="0">
                <a:latin typeface="思源黑体 CN Normal" panose="020B0400000000000000" pitchFamily="34" charset="-122"/>
                <a:ea typeface="思源黑体 CN Normal" panose="020B0400000000000000" pitchFamily="34" charset="-122"/>
              </a:rPr>
              <a:t>每秒浮点数运算次数</a:t>
            </a: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4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400" b="1" spc="100" dirty="0">
                <a:solidFill>
                  <a:schemeClr val="accent1"/>
                </a:solidFill>
                <a:latin typeface="Noto Sans" panose="020B0502040504020204" pitchFamily="34" charset="0"/>
                <a:ea typeface="思源黑体 CN Normal" panose="020B0400000000000000" pitchFamily="34" charset="-122"/>
              </a:rPr>
              <a:t>NMACC</a:t>
            </a:r>
            <a:r>
              <a:rPr lang="zh-CN" altLang="en-US" sz="1400" b="1" spc="100" dirty="0">
                <a:solidFill>
                  <a:schemeClr val="accent1"/>
                </a:solidFill>
                <a:latin typeface="Noto Sans" panose="020B0502040504020204" pitchFamily="34" charset="0"/>
                <a:ea typeface="思源黑体 CN Normal" panose="020B0400000000000000" pitchFamily="34" charset="-122"/>
              </a:rPr>
              <a:t>：</a:t>
            </a:r>
            <a:r>
              <a:rPr lang="zh-CN" altLang="en-US" sz="1400" b="1" spc="100" dirty="0">
                <a:latin typeface="Noto Sans" panose="020B0502040504020204" pitchFamily="34" charset="0"/>
                <a:ea typeface="思源黑体 CN Normal" panose="020B0400000000000000" pitchFamily="34" charset="-122"/>
              </a:rPr>
              <a:t>规范化乘</a:t>
            </a:r>
            <a:r>
              <a:rPr lang="en-US" altLang="zh-CN" sz="1400" b="1" spc="100" dirty="0">
                <a:latin typeface="Noto Sans" panose="020B0502040504020204" pitchFamily="34" charset="0"/>
                <a:ea typeface="思源黑体 CN Normal" panose="020B0400000000000000" pitchFamily="34" charset="-122"/>
              </a:rPr>
              <a:t>-</a:t>
            </a:r>
            <a:r>
              <a:rPr lang="zh-CN" altLang="en-US" sz="1400" b="1" spc="100" dirty="0">
                <a:latin typeface="Noto Sans" panose="020B0502040504020204" pitchFamily="34" charset="0"/>
                <a:ea typeface="思源黑体 CN Normal" panose="020B0400000000000000" pitchFamily="34" charset="-122"/>
              </a:rPr>
              <a:t>累加操作</a:t>
            </a:r>
            <a:endParaRPr lang="en-US" altLang="zh-CN" sz="1400" b="1" spc="100" dirty="0">
              <a:latin typeface="思源黑体 CN Normal" panose="020B0400000000000000" pitchFamily="34" charset="-122"/>
              <a:ea typeface="思源黑体 CN Normal" panose="020B0400000000000000" pitchFamily="34" charset="-122"/>
            </a:endParaRPr>
          </a:p>
        </p:txBody>
      </p:sp>
      <p:sp>
        <p:nvSpPr>
          <p:cNvPr id="2" name="文本框 1">
            <a:extLst>
              <a:ext uri="{FF2B5EF4-FFF2-40B4-BE49-F238E27FC236}">
                <a16:creationId xmlns:a16="http://schemas.microsoft.com/office/drawing/2014/main" id="{2FDA7860-CDCD-F7D5-5334-C42FC3B82B99}"/>
              </a:ext>
            </a:extLst>
          </p:cNvPr>
          <p:cNvSpPr txBox="1"/>
          <p:nvPr/>
        </p:nvSpPr>
        <p:spPr>
          <a:xfrm>
            <a:off x="2034898" y="976093"/>
            <a:ext cx="6195620" cy="381258"/>
          </a:xfrm>
          <a:prstGeom prst="rect">
            <a:avLst/>
          </a:prstGeom>
          <a:noFill/>
        </p:spPr>
        <p:txBody>
          <a:bodyPr wrap="square" rtlCol="0">
            <a:spAutoFit/>
          </a:bodyPr>
          <a:lstStyle/>
          <a:p>
            <a:pPr algn="just" hangingPunct="0">
              <a:lnSpc>
                <a:spcPct val="130000"/>
              </a:lnSpc>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RML2016.10A</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与</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RML2016.10B</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数据上的性能</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18</a:t>
            </a:fld>
            <a:endParaRPr lang="zh-CN" altLang="en-US" dirty="0">
              <a:solidFill>
                <a:schemeClr val="bg1">
                  <a:lumMod val="50000"/>
                </a:schemeClr>
              </a:solidFill>
            </a:endParaRPr>
          </a:p>
        </p:txBody>
      </p:sp>
      <p:sp>
        <p:nvSpPr>
          <p:cNvPr id="45" name="标题 1"/>
          <p:cNvSpPr>
            <a:spLocks noGrp="1"/>
          </p:cNvSpPr>
          <p:nvPr>
            <p:ph type="title"/>
          </p:nvPr>
        </p:nvSpPr>
        <p:spPr>
          <a:xfrm>
            <a:off x="774655" y="478071"/>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774655" y="936364"/>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pic>
        <p:nvPicPr>
          <p:cNvPr id="6" name="图片 5">
            <a:extLst>
              <a:ext uri="{FF2B5EF4-FFF2-40B4-BE49-F238E27FC236}">
                <a16:creationId xmlns:a16="http://schemas.microsoft.com/office/drawing/2014/main" id="{1DD8FBA6-EE43-E240-7289-8DE02F49D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72" y="1387503"/>
            <a:ext cx="4502381" cy="4534133"/>
          </a:xfrm>
          <a:prstGeom prst="rect">
            <a:avLst/>
          </a:prstGeom>
        </p:spPr>
      </p:pic>
      <p:pic>
        <p:nvPicPr>
          <p:cNvPr id="8" name="图片 7">
            <a:extLst>
              <a:ext uri="{FF2B5EF4-FFF2-40B4-BE49-F238E27FC236}">
                <a16:creationId xmlns:a16="http://schemas.microsoft.com/office/drawing/2014/main" id="{353DB217-F6E1-0C4A-BDBA-35A4FBE9D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186" y="1387503"/>
            <a:ext cx="4403614" cy="4538732"/>
          </a:xfrm>
          <a:prstGeom prst="rect">
            <a:avLst/>
          </a:prstGeom>
        </p:spPr>
      </p:pic>
      <p:sp>
        <p:nvSpPr>
          <p:cNvPr id="7" name="文本框 6">
            <a:extLst>
              <a:ext uri="{FF2B5EF4-FFF2-40B4-BE49-F238E27FC236}">
                <a16:creationId xmlns:a16="http://schemas.microsoft.com/office/drawing/2014/main" id="{A7E9E0AD-082D-CCFD-B357-C7ED3B0E9F01}"/>
              </a:ext>
            </a:extLst>
          </p:cNvPr>
          <p:cNvSpPr txBox="1"/>
          <p:nvPr/>
        </p:nvSpPr>
        <p:spPr>
          <a:xfrm>
            <a:off x="502141" y="6136495"/>
            <a:ext cx="5324168" cy="381258"/>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信噪比为</a:t>
            </a:r>
            <a:r>
              <a:rPr lang="en-US" altLang="zh-CN" sz="1600" spc="100" dirty="0">
                <a:latin typeface="思源黑体 CN Normal" panose="020B0400000000000000" pitchFamily="34" charset="-122"/>
                <a:ea typeface="思源黑体 CN Normal" panose="020B0400000000000000" pitchFamily="34" charset="-122"/>
              </a:rPr>
              <a:t>-2dB</a:t>
            </a:r>
            <a:r>
              <a:rPr lang="zh-CN" altLang="en-US" sz="1600" spc="100" dirty="0">
                <a:latin typeface="思源黑体 CN Normal" panose="020B0400000000000000" pitchFamily="34" charset="-122"/>
                <a:ea typeface="思源黑体 CN Normal" panose="020B0400000000000000" pitchFamily="34" charset="-122"/>
              </a:rPr>
              <a:t>时，</a:t>
            </a:r>
            <a:r>
              <a:rPr lang="en-US" altLang="zh-CN" sz="1600" spc="100" dirty="0">
                <a:latin typeface="思源黑体 CN Normal" panose="020B0400000000000000" pitchFamily="34" charset="-122"/>
                <a:ea typeface="思源黑体 CN Normal" panose="020B0400000000000000" pitchFamily="34" charset="-122"/>
              </a:rPr>
              <a:t>ALWNN</a:t>
            </a:r>
            <a:r>
              <a:rPr lang="zh-CN" altLang="en-US" sz="1600" spc="100" dirty="0">
                <a:latin typeface="思源黑体 CN Normal" panose="020B0400000000000000" pitchFamily="34" charset="-122"/>
                <a:ea typeface="思源黑体 CN Normal" panose="020B0400000000000000" pitchFamily="34" charset="-122"/>
              </a:rPr>
              <a:t>模型嵌入特征可视化</a:t>
            </a:r>
          </a:p>
        </p:txBody>
      </p:sp>
      <p:sp>
        <p:nvSpPr>
          <p:cNvPr id="9" name="文本框 8">
            <a:extLst>
              <a:ext uri="{FF2B5EF4-FFF2-40B4-BE49-F238E27FC236}">
                <a16:creationId xmlns:a16="http://schemas.microsoft.com/office/drawing/2014/main" id="{E1CAA918-005D-A7E8-0267-DD5122C1883B}"/>
              </a:ext>
            </a:extLst>
          </p:cNvPr>
          <p:cNvSpPr txBox="1"/>
          <p:nvPr/>
        </p:nvSpPr>
        <p:spPr>
          <a:xfrm>
            <a:off x="6590766" y="6136495"/>
            <a:ext cx="5324168" cy="381258"/>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信噪比为</a:t>
            </a:r>
            <a:r>
              <a:rPr lang="en-US" altLang="zh-CN" sz="1600" spc="100" dirty="0">
                <a:latin typeface="思源黑体 CN Normal" panose="020B0400000000000000" pitchFamily="34" charset="-122"/>
                <a:ea typeface="思源黑体 CN Normal" panose="020B0400000000000000" pitchFamily="34" charset="-122"/>
              </a:rPr>
              <a:t>-2dB</a:t>
            </a:r>
            <a:r>
              <a:rPr lang="zh-CN" altLang="en-US" sz="1600" spc="100" dirty="0">
                <a:latin typeface="思源黑体 CN Normal" panose="020B0400000000000000" pitchFamily="34" charset="-122"/>
                <a:ea typeface="思源黑体 CN Normal" panose="020B0400000000000000" pitchFamily="34" charset="-122"/>
              </a:rPr>
              <a:t>时，</a:t>
            </a:r>
            <a:r>
              <a:rPr lang="en-US" altLang="zh-CN" sz="1600" spc="100" dirty="0">
                <a:latin typeface="思源黑体 CN Normal" panose="020B0400000000000000" pitchFamily="34" charset="-122"/>
                <a:ea typeface="思源黑体 CN Normal" panose="020B0400000000000000" pitchFamily="34" charset="-122"/>
              </a:rPr>
              <a:t>MCLDNN</a:t>
            </a:r>
            <a:r>
              <a:rPr lang="zh-CN" altLang="en-US" sz="1600" spc="100" dirty="0">
                <a:latin typeface="思源黑体 CN Normal" panose="020B0400000000000000" pitchFamily="34" charset="-122"/>
                <a:ea typeface="思源黑体 CN Normal" panose="020B0400000000000000" pitchFamily="34" charset="-122"/>
              </a:rPr>
              <a:t>模型嵌入特征可视化</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273460" cy="2472855"/>
            <a:chOff x="1377020" y="924560"/>
            <a:chExt cx="6273460"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4</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940732" y="1377240"/>
              <a:ext cx="1645579" cy="525657"/>
            </a:xfrm>
            <a:prstGeom prst="rect">
              <a:avLst/>
            </a:prstGeom>
            <a:noFill/>
          </p:spPr>
          <p:txBody>
            <a:bodyPr wrap="none" rtlCol="0">
              <a:spAutoFit/>
            </a:bodyPr>
            <a:lstStyle/>
            <a:p>
              <a:pPr algn="just" hangingPunct="0">
                <a:lnSpc>
                  <a:spcPct val="130000"/>
                </a:lnSpc>
              </a:pPr>
              <a:r>
                <a:rPr lang="en-US" altLang="zh-CN" sz="2400" i="1" spc="100">
                  <a:solidFill>
                    <a:schemeClr val="accent1"/>
                  </a:solidFill>
                  <a:latin typeface="思源宋体 Heavy" panose="02020900000000000000" pitchFamily="18" charset="-122"/>
                  <a:ea typeface="思源宋体 Heavy" panose="02020900000000000000" pitchFamily="18" charset="-122"/>
                </a:rPr>
                <a:t>Part Four</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3836345" y="1956397"/>
              <a:ext cx="1236236" cy="814582"/>
            </a:xfrm>
            <a:prstGeom prst="rect">
              <a:avLst/>
            </a:prstGeom>
            <a:noFill/>
          </p:spPr>
          <p:txBody>
            <a:bodyPr wrap="none" rtlCol="0">
              <a:spAutoFit/>
            </a:bodyPr>
            <a:lstStyle/>
            <a:p>
              <a:pPr algn="just" hangingPunct="0">
                <a:lnSpc>
                  <a:spcPct val="130000"/>
                </a:lnSpc>
              </a:pPr>
              <a:r>
                <a:rPr lang="zh-CN" altLang="en-US" sz="4000" spc="100" dirty="0">
                  <a:solidFill>
                    <a:schemeClr val="accent1"/>
                  </a:solidFill>
                  <a:latin typeface="思源宋体 Heavy" panose="02020900000000000000" pitchFamily="18" charset="-122"/>
                  <a:ea typeface="思源宋体 Heavy" panose="02020900000000000000" pitchFamily="18" charset="-122"/>
                </a:rPr>
                <a:t>总结</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肆</a:t>
            </a:r>
            <a:endParaRPr lang="zh-CN" altLang="en-US" sz="20000" dirty="0">
              <a:solidFill>
                <a:srgbClr val="FFF2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174085" y="1600367"/>
            <a:ext cx="3374642" cy="1569660"/>
          </a:xfrm>
          <a:prstGeom prst="rect">
            <a:avLst/>
          </a:prstGeom>
          <a:noFill/>
        </p:spPr>
        <p:txBody>
          <a:bodyPr wrap="none" rtlCol="0">
            <a:spAutoFit/>
          </a:bodyPr>
          <a:lstStyle/>
          <a:p>
            <a:r>
              <a:rPr lang="zh-CN" altLang="en-US" sz="9600" b="1">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endPar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框 22"/>
          <p:cNvSpPr txBox="1"/>
          <p:nvPr/>
        </p:nvSpPr>
        <p:spPr>
          <a:xfrm>
            <a:off x="1368850" y="32848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4" name="表格 9"/>
          <p:cNvGraphicFramePr>
            <a:graphicFrameLocks noGrp="1"/>
          </p:cNvGraphicFramePr>
          <p:nvPr>
            <p:custDataLst>
              <p:tags r:id="rId1"/>
            </p:custDataLst>
          </p:nvPr>
        </p:nvGraphicFramePr>
        <p:xfrm>
          <a:off x="4856174" y="1331399"/>
          <a:ext cx="6594765" cy="4327996"/>
        </p:xfrm>
        <a:graphic>
          <a:graphicData uri="http://schemas.openxmlformats.org/drawingml/2006/table">
            <a:tbl>
              <a:tblPr firstRow="1" bandRow="1">
                <a:tableStyleId>{5C22544A-7EE6-4342-B048-85BDC9FD1C3A}</a:tableStyleId>
              </a:tblPr>
              <a:tblGrid>
                <a:gridCol w="938918">
                  <a:extLst>
                    <a:ext uri="{9D8B030D-6E8A-4147-A177-3AD203B41FA5}">
                      <a16:colId xmlns:a16="http://schemas.microsoft.com/office/drawing/2014/main" val="20000"/>
                    </a:ext>
                  </a:extLst>
                </a:gridCol>
                <a:gridCol w="4442330">
                  <a:extLst>
                    <a:ext uri="{9D8B030D-6E8A-4147-A177-3AD203B41FA5}">
                      <a16:colId xmlns:a16="http://schemas.microsoft.com/office/drawing/2014/main" val="20001"/>
                    </a:ext>
                  </a:extLst>
                </a:gridCol>
                <a:gridCol w="1213517">
                  <a:extLst>
                    <a:ext uri="{9D8B030D-6E8A-4147-A177-3AD203B41FA5}">
                      <a16:colId xmlns:a16="http://schemas.microsoft.com/office/drawing/2014/main" val="20002"/>
                    </a:ext>
                  </a:extLst>
                </a:gridCol>
              </a:tblGrid>
              <a:tr h="1081999">
                <a:tc>
                  <a:txBody>
                    <a:bodyPr/>
                    <a:lstStyle/>
                    <a:p>
                      <a:pPr marL="0" indent="0" algn="just" hangingPunct="0">
                        <a:lnSpc>
                          <a:spcPct val="150000"/>
                        </a:lnSpc>
                        <a:buFont typeface="+mj-lt"/>
                        <a:buNone/>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研究背景与现状</a:t>
                      </a: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研究内容与方法</a:t>
                      </a:r>
                      <a:endPar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实验仿真与结果分析</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17</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20</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rPr>
              <a:t>总结与未来进展</a:t>
            </a:r>
          </a:p>
        </p:txBody>
      </p:sp>
      <p:sp>
        <p:nvSpPr>
          <p:cNvPr id="10" name="文本框 9"/>
          <p:cNvSpPr txBox="1"/>
          <p:nvPr/>
        </p:nvSpPr>
        <p:spPr>
          <a:xfrm>
            <a:off x="734484" y="1107284"/>
            <a:ext cx="10723031" cy="4647683"/>
          </a:xfrm>
          <a:prstGeom prst="rect">
            <a:avLst/>
          </a:prstGeom>
          <a:noFill/>
        </p:spPr>
        <p:txBody>
          <a:bodyPr wrap="square">
            <a:spAutoFit/>
          </a:bodyPr>
          <a:lstStyle/>
          <a:p>
            <a:pPr marL="342900" lvl="0" indent="-342900" algn="just">
              <a:lnSpc>
                <a:spcPct val="200000"/>
              </a:lnSpc>
              <a:buFont typeface="Wingdings" panose="05000000000000000000" pitchFamily="2" charset="2"/>
              <a:buChar char="u"/>
            </a:pPr>
            <a:r>
              <a:rPr lang="zh-CN" altLang="en-US" b="1" kern="100" dirty="0">
                <a:effectLst/>
                <a:latin typeface="Times New Roman" panose="02020603050405020304" pitchFamily="18" charset="0"/>
                <a:ea typeface="宋体" panose="02010600030101010101" pitchFamily="2" charset="-122"/>
              </a:rPr>
              <a:t>总结</a:t>
            </a:r>
            <a:endParaRPr lang="en-US" altLang="zh-CN" b="1" kern="100" dirty="0">
              <a:effectLst/>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提出了一种轻量级的信号调制分类模型结构</a:t>
            </a:r>
            <a:r>
              <a:rPr lang="en-US" altLang="zh-CN" kern="100" dirty="0">
                <a:latin typeface="Times New Roman" panose="02020603050405020304" pitchFamily="18" charset="0"/>
                <a:ea typeface="宋体" panose="02010600030101010101" pitchFamily="2" charset="-122"/>
              </a:rPr>
              <a:t>,</a:t>
            </a:r>
            <a:r>
              <a:rPr lang="zh-CN" altLang="en-US" kern="100" dirty="0">
                <a:latin typeface="Times New Roman" panose="02020603050405020304" pitchFamily="18" charset="0"/>
                <a:ea typeface="宋体" panose="02010600030101010101" pitchFamily="2" charset="-122"/>
              </a:rPr>
              <a:t>所提出的</a:t>
            </a:r>
            <a:r>
              <a:rPr lang="en-US" altLang="zh-CN" kern="100" dirty="0">
                <a:latin typeface="Times New Roman" panose="02020603050405020304" pitchFamily="18" charset="0"/>
                <a:ea typeface="宋体" panose="02010600030101010101" pitchFamily="2" charset="-122"/>
              </a:rPr>
              <a:t>AWLNN</a:t>
            </a:r>
            <a:r>
              <a:rPr lang="zh-CN" altLang="en-US" kern="100" dirty="0">
                <a:latin typeface="Times New Roman" panose="02020603050405020304" pitchFamily="18" charset="0"/>
                <a:ea typeface="宋体" panose="02010600030101010101" pitchFamily="2" charset="-122"/>
              </a:rPr>
              <a:t>架构在</a:t>
            </a:r>
            <a:r>
              <a:rPr lang="en-US" altLang="zh-CN" kern="100" dirty="0">
                <a:latin typeface="Times New Roman" panose="02020603050405020304" pitchFamily="18" charset="0"/>
                <a:ea typeface="宋体" panose="02010600030101010101" pitchFamily="2" charset="-122"/>
              </a:rPr>
              <a:t>RadioML2016.10a</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RadioML2016.10b</a:t>
            </a:r>
            <a:r>
              <a:rPr lang="zh-CN" altLang="en-US" kern="100" dirty="0">
                <a:latin typeface="Times New Roman" panose="02020603050405020304" pitchFamily="18" charset="0"/>
                <a:ea typeface="宋体" panose="02010600030101010101" pitchFamily="2" charset="-122"/>
              </a:rPr>
              <a:t>数据集上的实验中表现出色。</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与最优方法相比，其在</a:t>
            </a:r>
            <a:r>
              <a:rPr lang="en-US" altLang="zh-CN" kern="100" dirty="0">
                <a:latin typeface="Times New Roman" panose="02020603050405020304" pitchFamily="18" charset="0"/>
                <a:ea typeface="宋体" panose="02010600030101010101" pitchFamily="2" charset="-122"/>
              </a:rPr>
              <a:t>RadioML2016.10a</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RadioML2016.10b</a:t>
            </a:r>
            <a:r>
              <a:rPr lang="zh-CN" altLang="en-US" kern="100" dirty="0">
                <a:latin typeface="Times New Roman" panose="02020603050405020304" pitchFamily="18" charset="0"/>
                <a:ea typeface="宋体" panose="02010600030101010101" pitchFamily="2" charset="-122"/>
              </a:rPr>
              <a:t>数据集上的性能分别下降了</a:t>
            </a:r>
            <a:r>
              <a:rPr lang="en-US" altLang="zh-CN" kern="100" dirty="0">
                <a:latin typeface="Times New Roman" panose="02020603050405020304" pitchFamily="18" charset="0"/>
                <a:ea typeface="宋体" panose="02010600030101010101" pitchFamily="2" charset="-122"/>
              </a:rPr>
              <a:t>0.43%</a:t>
            </a:r>
            <a:r>
              <a:rPr lang="zh-CN" altLang="en-US" kern="100" dirty="0">
                <a:latin typeface="Times New Roman" panose="02020603050405020304" pitchFamily="18" charset="0"/>
                <a:ea typeface="宋体" panose="02010600030101010101" pitchFamily="2" charset="-122"/>
              </a:rPr>
              <a:t>和</a:t>
            </a:r>
            <a:r>
              <a:rPr lang="en-US" altLang="zh-CN" kern="100" dirty="0">
                <a:latin typeface="Times New Roman" panose="02020603050405020304" pitchFamily="18" charset="0"/>
                <a:ea typeface="宋体" panose="02010600030101010101" pitchFamily="2" charset="-122"/>
              </a:rPr>
              <a:t>0.7%</a:t>
            </a:r>
            <a:r>
              <a:rPr lang="zh-CN" altLang="en-US" kern="100" dirty="0">
                <a:latin typeface="Times New Roman" panose="02020603050405020304" pitchFamily="18" charset="0"/>
                <a:ea typeface="宋体" panose="02010600030101010101" pitchFamily="2" charset="-122"/>
              </a:rPr>
              <a:t>。但是参数数量显著减少了</a:t>
            </a:r>
            <a:r>
              <a:rPr lang="en-US" altLang="zh-CN" kern="100" dirty="0">
                <a:latin typeface="Times New Roman" panose="02020603050405020304" pitchFamily="18" charset="0"/>
                <a:ea typeface="宋体" panose="02010600030101010101" pitchFamily="2" charset="-122"/>
              </a:rPr>
              <a:t>1</a:t>
            </a:r>
            <a:r>
              <a:rPr lang="zh-CN" altLang="en-US" kern="100" dirty="0">
                <a:latin typeface="Times New Roman" panose="02020603050405020304" pitchFamily="18" charset="0"/>
                <a:ea typeface="宋体" panose="02010600030101010101" pitchFamily="2" charset="-122"/>
              </a:rPr>
              <a:t>到</a:t>
            </a:r>
            <a:r>
              <a:rPr lang="en-US" altLang="zh-CN" kern="100" dirty="0">
                <a:latin typeface="Times New Roman" panose="02020603050405020304" pitchFamily="18" charset="0"/>
                <a:ea typeface="宋体" panose="02010600030101010101" pitchFamily="2" charset="-122"/>
              </a:rPr>
              <a:t>2</a:t>
            </a:r>
            <a:r>
              <a:rPr lang="zh-CN" altLang="en-US" kern="100" dirty="0">
                <a:latin typeface="Times New Roman" panose="02020603050405020304" pitchFamily="18" charset="0"/>
                <a:ea typeface="宋体" panose="02010600030101010101" pitchFamily="2" charset="-122"/>
              </a:rPr>
              <a:t>个数量级。</a:t>
            </a:r>
            <a:endParaRPr lang="en-US" altLang="zh-CN" kern="100" dirty="0">
              <a:latin typeface="Times New Roman" panose="02020603050405020304" pitchFamily="18" charset="0"/>
              <a:ea typeface="宋体" panose="02010600030101010101" pitchFamily="2" charset="-122"/>
            </a:endParaRPr>
          </a:p>
          <a:p>
            <a:pPr lvl="0" algn="just">
              <a:lnSpc>
                <a:spcPct val="150000"/>
              </a:lnSpc>
            </a:pPr>
            <a:endParaRPr lang="en-US" altLang="zh-CN" sz="900" kern="100" dirty="0">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u"/>
            </a:pPr>
            <a:r>
              <a:rPr lang="zh-CN" altLang="en-US" b="1" kern="100" dirty="0">
                <a:latin typeface="Times New Roman" panose="02020603050405020304" pitchFamily="18" charset="0"/>
                <a:ea typeface="宋体" panose="02010600030101010101" pitchFamily="2" charset="-122"/>
              </a:rPr>
              <a:t>未来进展</a:t>
            </a:r>
            <a:endParaRPr lang="en-US" altLang="zh-CN" b="1" kern="100" dirty="0">
              <a:effectLst/>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在</a:t>
            </a:r>
            <a:r>
              <a:rPr lang="en-US" altLang="zh-CN" kern="100" dirty="0">
                <a:latin typeface="Times New Roman" panose="02020603050405020304" pitchFamily="18" charset="0"/>
                <a:ea typeface="宋体" panose="02010600030101010101" pitchFamily="2" charset="-122"/>
              </a:rPr>
              <a:t>RML2018.10A</a:t>
            </a:r>
            <a:r>
              <a:rPr lang="zh-CN" altLang="en-US" kern="100" dirty="0">
                <a:latin typeface="Times New Roman" panose="02020603050405020304" pitchFamily="18" charset="0"/>
                <a:ea typeface="宋体" panose="02010600030101010101" pitchFamily="2" charset="-122"/>
              </a:rPr>
              <a:t>数据集上测试模型性能</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完善基于原型网络的</a:t>
            </a:r>
            <a:r>
              <a:rPr lang="en-US" altLang="zh-CN" kern="100" dirty="0">
                <a:latin typeface="Times New Roman" panose="02020603050405020304" pitchFamily="18" charset="0"/>
                <a:ea typeface="宋体" panose="02010600030101010101" pitchFamily="2" charset="-122"/>
              </a:rPr>
              <a:t>ALWNN</a:t>
            </a:r>
            <a:r>
              <a:rPr lang="zh-CN" altLang="en-US" kern="100" dirty="0">
                <a:latin typeface="Times New Roman" panose="02020603050405020304" pitchFamily="18" charset="0"/>
                <a:ea typeface="宋体" panose="02010600030101010101" pitchFamily="2" charset="-122"/>
              </a:rPr>
              <a:t>网络训练，实现在小样本情况下的轻量化自动调制分类。</a:t>
            </a:r>
            <a:endParaRPr lang="en-US" altLang="zh-CN" kern="100" dirty="0">
              <a:latin typeface="Times New Roman" panose="02020603050405020304" pitchFamily="18" charset="0"/>
              <a:ea typeface="宋体" panose="02010600030101010101" pitchFamily="2" charset="-122"/>
            </a:endParaRPr>
          </a:p>
          <a:p>
            <a:pPr marL="285750" lvl="0" indent="-285750" algn="just">
              <a:lnSpc>
                <a:spcPct val="150000"/>
              </a:lnSpc>
              <a:buFont typeface="Wingdings" panose="05000000000000000000" pitchFamily="2" charset="2"/>
              <a:buChar char="Ø"/>
            </a:pPr>
            <a:r>
              <a:rPr lang="zh-CN" altLang="en-US" kern="100" dirty="0">
                <a:latin typeface="Times New Roman" panose="02020603050405020304" pitchFamily="18" charset="0"/>
                <a:ea typeface="宋体" panose="02010600030101010101" pitchFamily="2" charset="-122"/>
              </a:rPr>
              <a:t>撰写论文</a:t>
            </a:r>
            <a:endParaRPr lang="en-US" altLang="zh-CN" kern="100" dirty="0">
              <a:latin typeface="Times New Roman" panose="02020603050405020304" pitchFamily="18" charset="0"/>
              <a:ea typeface="宋体" panose="02010600030101010101" pitchFamily="2" charset="-122"/>
            </a:endParaRPr>
          </a:p>
          <a:p>
            <a:pPr marL="342900" lvl="0" indent="-342900" algn="just">
              <a:lnSpc>
                <a:spcPct val="200000"/>
              </a:lnSpc>
              <a:buFont typeface="+mj-lt"/>
              <a:buAutoNum type="arabicPeriod"/>
            </a:pPr>
            <a:endParaRPr lang="en-US" altLang="zh-CN" kern="100" dirty="0">
              <a:effectLst/>
              <a:latin typeface="Times New Roman" panose="02020603050405020304" pitchFamily="18" charset="0"/>
              <a:ea typeface="宋体" panose="02010600030101010101" pitchFamily="2" charset="-122"/>
            </a:endParaRPr>
          </a:p>
        </p:txBody>
      </p:sp>
      <p:sp>
        <p:nvSpPr>
          <p:cNvPr id="12"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14"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pc="100" dirty="0">
                <a:latin typeface="Times New Roman" panose="02020603050405020304" pitchFamily="18" charset="0"/>
                <a:ea typeface="思源黑体 CN Normal" panose="020B0400000000000000" pitchFamily="34" charset="-122"/>
                <a:cs typeface="Times New Roman" panose="02020603050405020304" pitchFamily="18" charset="0"/>
              </a:rPr>
              <a:t>参考文献</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文本框 9"/>
          <p:cNvSpPr txBox="1"/>
          <p:nvPr/>
        </p:nvSpPr>
        <p:spPr>
          <a:xfrm>
            <a:off x="304800" y="1183381"/>
            <a:ext cx="11887200" cy="5262979"/>
          </a:xfrm>
          <a:prstGeom prst="rect">
            <a:avLst/>
          </a:prstGeom>
          <a:noFill/>
        </p:spPr>
        <p:txBody>
          <a:bodyPr wrap="square">
            <a:spAutoFit/>
          </a:bodyPr>
          <a:lstStyle/>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600" b="0" i="0" dirty="0">
                <a:solidFill>
                  <a:srgbClr val="333333"/>
                </a:solidFill>
                <a:effectLst/>
                <a:latin typeface="Times New Roman" panose="02020603050405020304" pitchFamily="18" charset="0"/>
                <a:cs typeface="Times New Roman" panose="02020603050405020304" pitchFamily="18" charset="0"/>
              </a:rPr>
              <a:t>K. Qiu, S. Zheng, L. Zhang, C. Lou and X. Yang,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DeepSIG</a:t>
            </a:r>
            <a:r>
              <a:rPr lang="en-US" altLang="zh-CN" sz="1600" b="0" i="0" dirty="0">
                <a:solidFill>
                  <a:srgbClr val="333333"/>
                </a:solidFill>
                <a:effectLst/>
                <a:latin typeface="Times New Roman" panose="02020603050405020304" pitchFamily="18" charset="0"/>
                <a:cs typeface="Times New Roman" panose="02020603050405020304" pitchFamily="18" charset="0"/>
              </a:rPr>
              <a:t>: A Hybrid Heterogeneous Deep Learning Framework for Radio Signal Classification," in IEEE Transactions on Wireless Communications, vol. 23, no. 1, pp. 775-788, Jan. 2024,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10.1109/TWC.2023.3281896.</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C. Xiao, S. Yang and Z. Feng, "Complex-Valued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Depthwise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Separable Convolutional Neural Network for Automatic Modulation Classification," in IEEE Transactions on Instrumentation and Measurement, vol. 72, pp. 1-10, 2023, Art no. 2522310,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10.1109/TIM.2023.3298657.</a:t>
            </a:r>
            <a:endParaRPr lang="en-US" altLang="zh-CN" sz="1600" b="0" i="0" dirty="0">
              <a:solidFill>
                <a:srgbClr val="333333"/>
              </a:solidFill>
              <a:effectLst/>
              <a:latin typeface="Times New Roman" panose="02020603050405020304" pitchFamily="18" charset="0"/>
              <a:cs typeface="Times New Roman" panose="02020603050405020304" pitchFamily="18" charset="0"/>
            </a:endParaRP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[3]. L. Guo, Y. Wang, Y. Liu, Y. Lin, H. Zhao and G. Gui, "Ultra Lite Convolutional Neural Network for Automatic Modulation Classification in Internet of Unmanned Aerial Vehicles," in IEEE Internet of Things Journal,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10.1109/JIOT.2024.3373497</a:t>
            </a:r>
            <a:r>
              <a:rPr lang="en-US" altLang="zh-CN" sz="1600" b="0" i="0" dirty="0">
                <a:solidFill>
                  <a:srgbClr val="333333"/>
                </a:solidFill>
                <a:effectLst/>
                <a:latin typeface="Times New Roman" panose="02020603050405020304" pitchFamily="18" charset="0"/>
                <a:cs typeface="Times New Roman" panose="02020603050405020304" pitchFamily="18" charset="0"/>
              </a:rPr>
              <a:t>. </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[4]. Y. Shi, H. Xu, Y. Zhang, Z. Qi and D. Wang, "GAF-MAE: A Self-Supervised Automatic Modulation Classification Method Based on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Gramian</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Angular Field and Masked Autoencoder," in IEEE Transactions on Cognitive Communications and Networking, vol. 10, no. 1, pp. 94-106, Feb. 2024,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10.1109/TCCN.2023.3318414.</a:t>
            </a:r>
            <a:endParaRPr lang="en-US" altLang="zh-CN" sz="1600" b="0" i="0" dirty="0">
              <a:solidFill>
                <a:srgbClr val="333333"/>
              </a:solidFill>
              <a:effectLst/>
              <a:latin typeface="Times New Roman" panose="02020603050405020304" pitchFamily="18" charset="0"/>
              <a:cs typeface="Times New Roman" panose="02020603050405020304" pitchFamily="18" charset="0"/>
            </a:endParaRP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[5]. T. Li et al., "The Importance of Expert Knowledge for Automatic Modulation Open Set Recognition," in IEEE Transactions on Pattern Analysis and Machine Intelligence, vol. 45, no. 11, pp. 13730-13748, 1 Nov. 2023,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10.1109/TPAMI.2023.3294505.</a:t>
            </a:r>
            <a:r>
              <a:rPr lang="en-US" altLang="zh-CN" sz="1600" b="0" i="0" dirty="0">
                <a:solidFill>
                  <a:srgbClr val="333333"/>
                </a:solidFill>
                <a:effectLst/>
                <a:latin typeface="Times New Roman" panose="02020603050405020304" pitchFamily="18" charset="0"/>
                <a:cs typeface="Times New Roman" panose="02020603050405020304" pitchFamily="18" charset="0"/>
              </a:rPr>
              <a:t>.</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[6]. S. Chang, Z. Yang, J. He, R. Li, S. Huang and Z. Feng, "A Fast Multi-Loss Learning Deep Neural Network for Automatic Modulation Classification," in IEEE Transactions on Cognitive Communications and Networking, vol. 9, no. 6, pp. 1503-1518, Dec. 2023,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10.1109/TCCN.2023.3309010.</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[7]. J. Ma, M. Hu, T. Wang, Z. Yang, L. Wan and T. Qiu, "Automatic Modulation Classification in Impulsive Noise: Hyperbolic-Tangent Cyclic Spectrum and Multibranch Attention Shuffle Network," in IEEE Transactions on Instrumentation and Measurement, vol. 72, pp. 1-13, 2023, Art no. 5501613,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10.1109/TIM.2023.3244798.</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[8]. D. Zhang, Y. Lu, Y. Li, W. Ding and B. Zhang, "High-Order Convolutional Attention Networks for Automatic Modulation Classification in Communication," in IEEE Transactions on Wireless Communications, vol.22, no. 7, pp. 4600-4610, July 2023,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doi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10.1109/TWC.2022.3227518.</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灯片编号占位符 4"/>
          <p:cNvSpPr>
            <a:spLocks noGrp="1"/>
          </p:cNvSpPr>
          <p:nvPr>
            <p:ph type="sldNum" sz="quarter" idx="12"/>
          </p:nvPr>
        </p:nvSpPr>
        <p:spPr>
          <a:xfrm>
            <a:off x="8610600" y="6356350"/>
            <a:ext cx="2743200" cy="365125"/>
          </a:xfrm>
        </p:spPr>
        <p:txBody>
          <a:bodyPr/>
          <a:lstStyle/>
          <a:p>
            <a:fld id="{33B9A5AF-BDD6-4E14-989F-CF034C94E4CA}" type="slidenum">
              <a:rPr lang="zh-CN" altLang="en-US" smtClean="0">
                <a:solidFill>
                  <a:schemeClr val="bg1">
                    <a:lumMod val="50000"/>
                  </a:schemeClr>
                </a:solidFill>
              </a:rPr>
              <a:t>21</a:t>
            </a:fld>
            <a:endParaRPr lang="zh-CN" altLang="en-US" dirty="0">
              <a:solidFill>
                <a:schemeClr val="bg1">
                  <a:lumMod val="50000"/>
                </a:schemeClr>
              </a:solidFill>
            </a:endParaRPr>
          </a:p>
        </p:txBody>
      </p:sp>
      <p:sp>
        <p:nvSpPr>
          <p:cNvPr id="14"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15"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2024/5/20</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22</a:t>
            </a:fld>
            <a:endParaRPr lang="zh-CN" altLang="en-US" dirty="0"/>
          </a:p>
        </p:txBody>
      </p:sp>
      <p:sp>
        <p:nvSpPr>
          <p:cNvPr id="10" name="文本框 9"/>
          <p:cNvSpPr txBox="1"/>
          <p:nvPr/>
        </p:nvSpPr>
        <p:spPr>
          <a:xfrm>
            <a:off x="2573078" y="1849230"/>
            <a:ext cx="6615665" cy="2604367"/>
          </a:xfrm>
          <a:prstGeom prst="rect">
            <a:avLst/>
          </a:prstGeom>
          <a:noFill/>
        </p:spPr>
        <p:txBody>
          <a:bodyPr wrap="square" rtlCol="0">
            <a:spAutoFit/>
          </a:bodyPr>
          <a:lstStyle/>
          <a:p>
            <a:pPr algn="ctr" hangingPunct="0">
              <a:lnSpc>
                <a:spcPct val="130000"/>
              </a:lnSpc>
            </a:pPr>
            <a:r>
              <a:rPr lang="zh-CN" altLang="en-US" sz="6600" spc="100" dirty="0">
                <a:solidFill>
                  <a:schemeClr val="accent1"/>
                </a:solidFill>
                <a:latin typeface="思源宋体 Heavy" panose="02020900000000000000" pitchFamily="18" charset="-122"/>
                <a:ea typeface="思源宋体 Heavy" panose="02020900000000000000" pitchFamily="18" charset="-122"/>
              </a:rPr>
              <a:t>谢谢</a:t>
            </a:r>
          </a:p>
          <a:p>
            <a:pPr algn="ctr" hangingPunct="0">
              <a:lnSpc>
                <a:spcPct val="130000"/>
              </a:lnSpc>
            </a:pPr>
            <a:r>
              <a:rPr lang="en-US" altLang="zh-CN" sz="6600" spc="100" dirty="0">
                <a:solidFill>
                  <a:schemeClr val="accent1"/>
                </a:solidFill>
                <a:latin typeface="思源宋体 Heavy" panose="02020900000000000000" pitchFamily="18" charset="-122"/>
                <a:ea typeface="思源宋体 Heavy" panose="02020900000000000000" pitchFamily="18" charset="-122"/>
              </a:rPr>
              <a:t>Thanks</a:t>
            </a:r>
            <a:endParaRPr lang="zh-CN" altLang="en-US" sz="6600" spc="100" dirty="0">
              <a:solidFill>
                <a:schemeClr val="accent1"/>
              </a:solidFill>
              <a:latin typeface="思源宋体 Heavy" panose="02020900000000000000" pitchFamily="18" charset="-122"/>
              <a:ea typeface="思源宋体 Heavy" panose="02020900000000000000" pitchFamily="18" charset="-122"/>
            </a:endParaRPr>
          </a:p>
        </p:txBody>
      </p:sp>
      <p:sp>
        <p:nvSpPr>
          <p:cNvPr id="17" name="任意多边形: 形状 16"/>
          <p:cNvSpPr/>
          <p:nvPr/>
        </p:nvSpPr>
        <p:spPr>
          <a:xfrm>
            <a:off x="1110661" y="1745296"/>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
        <p:nvSpPr>
          <p:cNvPr id="11" name="任意多边形: 形状 10"/>
          <p:cNvSpPr/>
          <p:nvPr/>
        </p:nvSpPr>
        <p:spPr>
          <a:xfrm rot="10800000">
            <a:off x="8992931" y="3657531"/>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53486A9-5690-4F38-C420-B0591A3952E4}"/>
              </a:ext>
            </a:extLst>
          </p:cNvPr>
          <p:cNvPicPr>
            <a:picLocks noChangeAspect="1"/>
          </p:cNvPicPr>
          <p:nvPr/>
        </p:nvPicPr>
        <p:blipFill>
          <a:blip r:embed="rId2"/>
          <a:stretch>
            <a:fillRect/>
          </a:stretch>
        </p:blipFill>
        <p:spPr>
          <a:xfrm>
            <a:off x="60960" y="1"/>
            <a:ext cx="9558702" cy="1503679"/>
          </a:xfrm>
          <a:prstGeom prst="rect">
            <a:avLst/>
          </a:prstGeom>
        </p:spPr>
      </p:pic>
      <p:pic>
        <p:nvPicPr>
          <p:cNvPr id="12" name="图片 11">
            <a:extLst>
              <a:ext uri="{FF2B5EF4-FFF2-40B4-BE49-F238E27FC236}">
                <a16:creationId xmlns:a16="http://schemas.microsoft.com/office/drawing/2014/main" id="{55FAA1ED-431A-ADBA-5B4B-3600764ED4C3}"/>
              </a:ext>
            </a:extLst>
          </p:cNvPr>
          <p:cNvPicPr>
            <a:picLocks noChangeAspect="1"/>
          </p:cNvPicPr>
          <p:nvPr/>
        </p:nvPicPr>
        <p:blipFill>
          <a:blip r:embed="rId3"/>
          <a:stretch>
            <a:fillRect/>
          </a:stretch>
        </p:blipFill>
        <p:spPr>
          <a:xfrm>
            <a:off x="0" y="1816144"/>
            <a:ext cx="9528101" cy="4442415"/>
          </a:xfrm>
          <a:prstGeom prst="rect">
            <a:avLst/>
          </a:prstGeom>
        </p:spPr>
      </p:pic>
    </p:spTree>
    <p:extLst>
      <p:ext uri="{BB962C8B-B14F-4D97-AF65-F5344CB8AC3E}">
        <p14:creationId xmlns:p14="http://schemas.microsoft.com/office/powerpoint/2010/main" val="405817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A7950A-C484-70EF-5216-B44D5C7A678B}"/>
              </a:ext>
            </a:extLst>
          </p:cNvPr>
          <p:cNvPicPr>
            <a:picLocks noChangeAspect="1"/>
          </p:cNvPicPr>
          <p:nvPr/>
        </p:nvPicPr>
        <p:blipFill>
          <a:blip r:embed="rId2"/>
          <a:stretch>
            <a:fillRect/>
          </a:stretch>
        </p:blipFill>
        <p:spPr>
          <a:xfrm>
            <a:off x="1235612" y="453813"/>
            <a:ext cx="9524966" cy="5770880"/>
          </a:xfrm>
          <a:prstGeom prst="rect">
            <a:avLst/>
          </a:prstGeom>
        </p:spPr>
      </p:pic>
    </p:spTree>
    <p:extLst>
      <p:ext uri="{BB962C8B-B14F-4D97-AF65-F5344CB8AC3E}">
        <p14:creationId xmlns:p14="http://schemas.microsoft.com/office/powerpoint/2010/main" val="3702570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6355D97-7B5B-95B7-9C76-21F7887A9752}"/>
              </a:ext>
            </a:extLst>
          </p:cNvPr>
          <p:cNvSpPr txBox="1"/>
          <p:nvPr/>
        </p:nvSpPr>
        <p:spPr>
          <a:xfrm>
            <a:off x="257386" y="292853"/>
            <a:ext cx="5621867" cy="3539430"/>
          </a:xfrm>
          <a:prstGeom prst="rect">
            <a:avLst/>
          </a:prstGeom>
          <a:noFill/>
        </p:spPr>
        <p:txBody>
          <a:bodyPr wrap="square">
            <a:spAutoFit/>
          </a:bodyPr>
          <a:lstStyle/>
          <a:p>
            <a:r>
              <a:rPr lang="zh-CN" altLang="en-US" b="1" i="0" dirty="0">
                <a:solidFill>
                  <a:srgbClr val="FE2C24"/>
                </a:solidFill>
                <a:effectLst/>
                <a:highlight>
                  <a:srgbClr val="FFFFFF"/>
                </a:highlight>
                <a:latin typeface="宋体" panose="02010600030101010101" pitchFamily="2" charset="-122"/>
                <a:ea typeface="宋体" panose="02010600030101010101" pitchFamily="2" charset="-122"/>
              </a:rPr>
              <a:t>普通卷积：</a:t>
            </a:r>
            <a:r>
              <a:rPr lang="zh-CN" altLang="en-US" b="1" i="0" dirty="0">
                <a:solidFill>
                  <a:srgbClr val="4D4D4D"/>
                </a:solidFill>
                <a:effectLst/>
                <a:highlight>
                  <a:srgbClr val="FFFFFF"/>
                </a:highlight>
                <a:latin typeface="宋体" panose="02010600030101010101" pitchFamily="2" charset="-122"/>
                <a:ea typeface="宋体" panose="02010600030101010101" pitchFamily="2" charset="-122"/>
              </a:rPr>
              <a:t>输入是三个通道，输出是四个通道</a:t>
            </a:r>
            <a:endParaRPr lang="en-US" altLang="zh-CN" b="1" i="0" dirty="0">
              <a:solidFill>
                <a:srgbClr val="4D4D4D"/>
              </a:solidFill>
              <a:effectLst/>
              <a:highlight>
                <a:srgbClr val="FFFFFF"/>
              </a:highlight>
              <a:latin typeface="宋体" panose="02010600030101010101" pitchFamily="2" charset="-122"/>
              <a:ea typeface="宋体" panose="02010600030101010101" pitchFamily="2" charset="-122"/>
            </a:endParaRPr>
          </a:p>
          <a:p>
            <a:endParaRPr lang="en-US" altLang="zh-CN" b="1" i="0" dirty="0">
              <a:solidFill>
                <a:srgbClr val="4D4D4D"/>
              </a:solidFill>
              <a:effectLst/>
              <a:highlight>
                <a:srgbClr val="FFFFFF"/>
              </a:highlight>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zh-CN" altLang="en-US" sz="1600" b="1" dirty="0">
                <a:solidFill>
                  <a:srgbClr val="4D4D4D"/>
                </a:solidFill>
                <a:highlight>
                  <a:srgbClr val="FFFFFF"/>
                </a:highlight>
                <a:latin typeface="宋体" panose="02010600030101010101" pitchFamily="2" charset="-122"/>
                <a:ea typeface="宋体" panose="02010600030101010101" pitchFamily="2" charset="-122"/>
              </a:rPr>
              <a:t>需要</a:t>
            </a:r>
            <a:r>
              <a:rPr lang="en-US" altLang="zh-CN" sz="1600" b="1" dirty="0">
                <a:solidFill>
                  <a:srgbClr val="4D4D4D"/>
                </a:solidFill>
                <a:highlight>
                  <a:srgbClr val="FFFFFF"/>
                </a:highlight>
                <a:latin typeface="宋体" panose="02010600030101010101" pitchFamily="2" charset="-122"/>
                <a:ea typeface="宋体" panose="02010600030101010101" pitchFamily="2" charset="-122"/>
              </a:rPr>
              <a:t>4</a:t>
            </a:r>
            <a:r>
              <a:rPr lang="zh-CN" altLang="en-US" sz="1600" b="1" dirty="0">
                <a:solidFill>
                  <a:srgbClr val="4D4D4D"/>
                </a:solidFill>
                <a:highlight>
                  <a:srgbClr val="FFFFFF"/>
                </a:highlight>
                <a:latin typeface="宋体" panose="02010600030101010101" pitchFamily="2" charset="-122"/>
                <a:ea typeface="宋体" panose="02010600030101010101" pitchFamily="2" charset="-122"/>
              </a:rPr>
              <a:t>个卷积核</a:t>
            </a:r>
            <a:endParaRPr lang="en-US" altLang="zh-CN" sz="1600" b="1" dirty="0">
              <a:solidFill>
                <a:srgbClr val="4D4D4D"/>
              </a:solidFill>
              <a:highlight>
                <a:srgbClr val="FFFFFF"/>
              </a:highlight>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endParaRPr lang="en-US" altLang="zh-CN" sz="1600" b="1" dirty="0">
              <a:solidFill>
                <a:srgbClr val="4D4D4D"/>
              </a:solidFill>
              <a:highlight>
                <a:srgbClr val="FFFFFF"/>
              </a:highlight>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zh-CN" altLang="en-US" sz="1600" b="1" dirty="0">
                <a:solidFill>
                  <a:srgbClr val="4D4D4D"/>
                </a:solidFill>
                <a:highlight>
                  <a:srgbClr val="FFFFFF"/>
                </a:highlight>
                <a:latin typeface="宋体" panose="02010600030101010101" pitchFamily="2" charset="-122"/>
                <a:ea typeface="宋体" panose="02010600030101010101" pitchFamily="2" charset="-122"/>
              </a:rPr>
              <a:t>每个卷积核大小</a:t>
            </a:r>
            <a:r>
              <a:rPr lang="en-US" altLang="zh-CN" sz="1600" b="1" dirty="0">
                <a:solidFill>
                  <a:srgbClr val="4D4D4D"/>
                </a:solidFill>
                <a:highlight>
                  <a:srgbClr val="FFFFFF"/>
                </a:highlight>
                <a:latin typeface="宋体" panose="02010600030101010101" pitchFamily="2" charset="-122"/>
                <a:ea typeface="宋体" panose="02010600030101010101" pitchFamily="2" charset="-122"/>
              </a:rPr>
              <a:t>3*3*3</a:t>
            </a:r>
          </a:p>
          <a:p>
            <a:pPr marL="285750" indent="-285750">
              <a:buFont typeface="Wingdings" panose="05000000000000000000" pitchFamily="2" charset="2"/>
              <a:buChar char="Ø"/>
            </a:pPr>
            <a:endParaRPr lang="en-US" altLang="zh-CN" sz="1600" b="1" dirty="0">
              <a:solidFill>
                <a:srgbClr val="4D4D4D"/>
              </a:solidFill>
              <a:highlight>
                <a:srgbClr val="FFFFFF"/>
              </a:highlight>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zh-CN" altLang="en-US" sz="1600" b="1" dirty="0">
                <a:solidFill>
                  <a:srgbClr val="4D4D4D"/>
                </a:solidFill>
                <a:highlight>
                  <a:srgbClr val="FFFFFF"/>
                </a:highlight>
                <a:latin typeface="宋体" panose="02010600030101010101" pitchFamily="2" charset="-122"/>
                <a:ea typeface="宋体" panose="02010600030101010101" pitchFamily="2" charset="-122"/>
              </a:rPr>
              <a:t>总参数量为</a:t>
            </a:r>
            <a:r>
              <a:rPr lang="en-US" altLang="zh-CN" sz="1600" b="1" dirty="0">
                <a:solidFill>
                  <a:srgbClr val="4D4D4D"/>
                </a:solidFill>
                <a:highlight>
                  <a:srgbClr val="FFFFFF"/>
                </a:highlight>
                <a:latin typeface="宋体" panose="02010600030101010101" pitchFamily="2" charset="-122"/>
                <a:ea typeface="宋体" panose="02010600030101010101" pitchFamily="2" charset="-122"/>
              </a:rPr>
              <a:t>108</a:t>
            </a:r>
          </a:p>
          <a:p>
            <a:pPr marL="285750" indent="-285750">
              <a:buFont typeface="Wingdings" panose="05000000000000000000" pitchFamily="2" charset="2"/>
              <a:buChar char="Ø"/>
            </a:pPr>
            <a:endParaRPr lang="en-US" altLang="zh-CN" b="1" dirty="0">
              <a:solidFill>
                <a:srgbClr val="4D4D4D"/>
              </a:solidFill>
              <a:highlight>
                <a:srgbClr val="FFFFFF"/>
              </a:highlight>
              <a:latin typeface="宋体" panose="02010600030101010101" pitchFamily="2" charset="-122"/>
              <a:ea typeface="宋体" panose="02010600030101010101" pitchFamily="2" charset="-122"/>
            </a:endParaRPr>
          </a:p>
          <a:p>
            <a:r>
              <a:rPr lang="zh-CN" altLang="en-US" b="0" i="0" dirty="0">
                <a:solidFill>
                  <a:srgbClr val="4D4D4D"/>
                </a:solidFill>
                <a:effectLst/>
                <a:highlight>
                  <a:srgbClr val="FFFFFF"/>
                </a:highlight>
                <a:latin typeface="宋体" panose="02010600030101010101" pitchFamily="2" charset="-122"/>
                <a:ea typeface="宋体" panose="02010600030101010101" pitchFamily="2" charset="-122"/>
              </a:rPr>
              <a:t>深度可分离卷积可分为两个过程，分别为</a:t>
            </a:r>
            <a:r>
              <a:rPr lang="zh-CN" altLang="en-US" b="1" i="0" dirty="0">
                <a:solidFill>
                  <a:srgbClr val="C00000"/>
                </a:solidFill>
                <a:effectLst/>
                <a:highlight>
                  <a:srgbClr val="FFFFFF"/>
                </a:highlight>
                <a:latin typeface="宋体" panose="02010600030101010101" pitchFamily="2" charset="-122"/>
                <a:ea typeface="宋体" panose="02010600030101010101" pitchFamily="2" charset="-122"/>
              </a:rPr>
              <a:t>逐通道卷积和逐点卷积。</a:t>
            </a:r>
            <a:endParaRPr lang="en-US" altLang="zh-CN" b="1" i="0" dirty="0">
              <a:solidFill>
                <a:srgbClr val="C00000"/>
              </a:solidFill>
              <a:effectLst/>
              <a:highlight>
                <a:srgbClr val="FFFFFF"/>
              </a:highlight>
              <a:latin typeface="宋体" panose="02010600030101010101" pitchFamily="2" charset="-122"/>
              <a:ea typeface="宋体" panose="02010600030101010101" pitchFamily="2" charset="-122"/>
            </a:endParaRPr>
          </a:p>
          <a:p>
            <a:pPr marL="285750" indent="-285750">
              <a:buFont typeface="Wingdings" panose="05000000000000000000" pitchFamily="2" charset="2"/>
              <a:buChar char="Ø"/>
            </a:pPr>
            <a:r>
              <a:rPr lang="zh-CN" altLang="en-US" b="1" dirty="0">
                <a:solidFill>
                  <a:srgbClr val="C00000"/>
                </a:solidFill>
                <a:highlight>
                  <a:srgbClr val="FFFFFF"/>
                </a:highlight>
                <a:latin typeface="宋体" panose="02010600030101010101" pitchFamily="2" charset="-122"/>
                <a:ea typeface="宋体" panose="02010600030101010101" pitchFamily="2" charset="-122"/>
              </a:rPr>
              <a:t>逐通道卷积参数量是</a:t>
            </a:r>
            <a:r>
              <a:rPr lang="en-US" altLang="zh-CN" b="1" dirty="0">
                <a:solidFill>
                  <a:srgbClr val="C00000"/>
                </a:solidFill>
                <a:highlight>
                  <a:srgbClr val="FFFFFF"/>
                </a:highlight>
                <a:latin typeface="宋体" panose="02010600030101010101" pitchFamily="2" charset="-122"/>
                <a:ea typeface="宋体" panose="02010600030101010101" pitchFamily="2" charset="-122"/>
              </a:rPr>
              <a:t>27</a:t>
            </a:r>
          </a:p>
          <a:p>
            <a:pPr marL="285750" indent="-285750">
              <a:buFont typeface="Wingdings" panose="05000000000000000000" pitchFamily="2" charset="2"/>
              <a:buChar char="Ø"/>
            </a:pPr>
            <a:r>
              <a:rPr lang="zh-CN" altLang="en-US" b="1" dirty="0">
                <a:solidFill>
                  <a:srgbClr val="C00000"/>
                </a:solidFill>
                <a:highlight>
                  <a:srgbClr val="FFFFFF"/>
                </a:highlight>
                <a:latin typeface="宋体" panose="02010600030101010101" pitchFamily="2" charset="-122"/>
                <a:ea typeface="宋体" panose="02010600030101010101" pitchFamily="2" charset="-122"/>
              </a:rPr>
              <a:t>逐点卷积参数是</a:t>
            </a:r>
            <a:r>
              <a:rPr lang="en-US" altLang="zh-CN" b="1" dirty="0">
                <a:solidFill>
                  <a:srgbClr val="C00000"/>
                </a:solidFill>
                <a:highlight>
                  <a:srgbClr val="FFFFFF"/>
                </a:highlight>
                <a:latin typeface="宋体" panose="02010600030101010101" pitchFamily="2" charset="-122"/>
                <a:ea typeface="宋体" panose="02010600030101010101" pitchFamily="2" charset="-122"/>
              </a:rPr>
              <a:t>12</a:t>
            </a:r>
          </a:p>
          <a:p>
            <a:pPr marL="285750" indent="-285750">
              <a:buFont typeface="Wingdings" panose="05000000000000000000" pitchFamily="2" charset="2"/>
              <a:buChar char="Ø"/>
            </a:pPr>
            <a:r>
              <a:rPr lang="zh-CN" altLang="en-US" b="1" dirty="0">
                <a:solidFill>
                  <a:srgbClr val="C00000"/>
                </a:solidFill>
                <a:highlight>
                  <a:srgbClr val="FFFFFF"/>
                </a:highlight>
                <a:latin typeface="宋体" panose="02010600030101010101" pitchFamily="2" charset="-122"/>
                <a:ea typeface="宋体" panose="02010600030101010101" pitchFamily="2" charset="-122"/>
              </a:rPr>
              <a:t>总参数量是</a:t>
            </a:r>
            <a:r>
              <a:rPr lang="en-US" altLang="zh-CN" b="1" dirty="0">
                <a:solidFill>
                  <a:srgbClr val="C00000"/>
                </a:solidFill>
                <a:highlight>
                  <a:srgbClr val="FFFFFF"/>
                </a:highlight>
                <a:latin typeface="宋体" panose="02010600030101010101" pitchFamily="2" charset="-122"/>
                <a:ea typeface="宋体" panose="02010600030101010101" pitchFamily="2" charset="-122"/>
              </a:rPr>
              <a:t>39</a:t>
            </a:r>
            <a:endParaRPr lang="zh-CN" altLang="en-US" b="1" dirty="0">
              <a:solidFill>
                <a:srgbClr val="C00000"/>
              </a:solidFill>
              <a:latin typeface="宋体" panose="02010600030101010101" pitchFamily="2" charset="-122"/>
              <a:ea typeface="宋体" panose="02010600030101010101" pitchFamily="2" charset="-122"/>
            </a:endParaRPr>
          </a:p>
        </p:txBody>
      </p:sp>
      <p:pic>
        <p:nvPicPr>
          <p:cNvPr id="7" name="图片 6">
            <a:extLst>
              <a:ext uri="{FF2B5EF4-FFF2-40B4-BE49-F238E27FC236}">
                <a16:creationId xmlns:a16="http://schemas.microsoft.com/office/drawing/2014/main" id="{74CCA391-9A0F-D500-2846-283401B6DA25}"/>
              </a:ext>
            </a:extLst>
          </p:cNvPr>
          <p:cNvPicPr>
            <a:picLocks noChangeAspect="1"/>
          </p:cNvPicPr>
          <p:nvPr/>
        </p:nvPicPr>
        <p:blipFill rotWithShape="1">
          <a:blip r:embed="rId2">
            <a:extLst>
              <a:ext uri="{28A0092B-C50C-407E-A947-70E740481C1C}">
                <a14:useLocalDpi xmlns:a14="http://schemas.microsoft.com/office/drawing/2010/main" val="0"/>
              </a:ext>
            </a:extLst>
          </a:blip>
          <a:srcRect b="6102"/>
          <a:stretch/>
        </p:blipFill>
        <p:spPr>
          <a:xfrm>
            <a:off x="5978697" y="0"/>
            <a:ext cx="6096000" cy="3891297"/>
          </a:xfrm>
          <a:prstGeom prst="rect">
            <a:avLst/>
          </a:prstGeom>
        </p:spPr>
      </p:pic>
      <p:pic>
        <p:nvPicPr>
          <p:cNvPr id="8" name="图片 7">
            <a:extLst>
              <a:ext uri="{FF2B5EF4-FFF2-40B4-BE49-F238E27FC236}">
                <a16:creationId xmlns:a16="http://schemas.microsoft.com/office/drawing/2014/main" id="{5CD11E03-742E-3A65-1A0D-24F32B7F4F60}"/>
              </a:ext>
            </a:extLst>
          </p:cNvPr>
          <p:cNvPicPr>
            <a:picLocks noChangeAspect="1"/>
          </p:cNvPicPr>
          <p:nvPr/>
        </p:nvPicPr>
        <p:blipFill>
          <a:blip r:embed="rId3"/>
          <a:stretch>
            <a:fillRect/>
          </a:stretch>
        </p:blipFill>
        <p:spPr>
          <a:xfrm>
            <a:off x="66781" y="3856714"/>
            <a:ext cx="4891300" cy="2374490"/>
          </a:xfrm>
          <a:prstGeom prst="rect">
            <a:avLst/>
          </a:prstGeom>
        </p:spPr>
      </p:pic>
      <p:pic>
        <p:nvPicPr>
          <p:cNvPr id="9" name="图片 8">
            <a:extLst>
              <a:ext uri="{FF2B5EF4-FFF2-40B4-BE49-F238E27FC236}">
                <a16:creationId xmlns:a16="http://schemas.microsoft.com/office/drawing/2014/main" id="{F84500BB-D927-2223-92F7-A0FC72F477B3}"/>
              </a:ext>
            </a:extLst>
          </p:cNvPr>
          <p:cNvPicPr>
            <a:picLocks noChangeAspect="1"/>
          </p:cNvPicPr>
          <p:nvPr/>
        </p:nvPicPr>
        <p:blipFill>
          <a:blip r:embed="rId4"/>
          <a:stretch>
            <a:fillRect/>
          </a:stretch>
        </p:blipFill>
        <p:spPr>
          <a:xfrm>
            <a:off x="6096000" y="3969010"/>
            <a:ext cx="4159862" cy="2149898"/>
          </a:xfrm>
          <a:prstGeom prst="rect">
            <a:avLst/>
          </a:prstGeom>
        </p:spPr>
      </p:pic>
    </p:spTree>
    <p:extLst>
      <p:ext uri="{BB962C8B-B14F-4D97-AF65-F5344CB8AC3E}">
        <p14:creationId xmlns:p14="http://schemas.microsoft.com/office/powerpoint/2010/main" val="3990507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A8E0AB0-53A2-9C31-E312-0C5D4E6A18CA}"/>
              </a:ext>
            </a:extLst>
          </p:cNvPr>
          <p:cNvPicPr>
            <a:picLocks noChangeAspect="1"/>
          </p:cNvPicPr>
          <p:nvPr/>
        </p:nvPicPr>
        <p:blipFill rotWithShape="1">
          <a:blip r:embed="rId2"/>
          <a:srcRect r="12925"/>
          <a:stretch/>
        </p:blipFill>
        <p:spPr>
          <a:xfrm>
            <a:off x="2313543" y="2754"/>
            <a:ext cx="6506444" cy="2566930"/>
          </a:xfrm>
          <a:prstGeom prst="rect">
            <a:avLst/>
          </a:prstGeom>
        </p:spPr>
      </p:pic>
      <p:pic>
        <p:nvPicPr>
          <p:cNvPr id="10" name="图片 9">
            <a:extLst>
              <a:ext uri="{FF2B5EF4-FFF2-40B4-BE49-F238E27FC236}">
                <a16:creationId xmlns:a16="http://schemas.microsoft.com/office/drawing/2014/main" id="{90D42285-9D0E-0637-A4A3-A4BD9C768B76}"/>
              </a:ext>
            </a:extLst>
          </p:cNvPr>
          <p:cNvPicPr>
            <a:picLocks noChangeAspect="1"/>
          </p:cNvPicPr>
          <p:nvPr/>
        </p:nvPicPr>
        <p:blipFill>
          <a:blip r:embed="rId3"/>
          <a:stretch>
            <a:fillRect/>
          </a:stretch>
        </p:blipFill>
        <p:spPr>
          <a:xfrm>
            <a:off x="2829618" y="2569684"/>
            <a:ext cx="5275992" cy="4058456"/>
          </a:xfrm>
          <a:prstGeom prst="rect">
            <a:avLst/>
          </a:prstGeom>
        </p:spPr>
      </p:pic>
    </p:spTree>
    <p:extLst>
      <p:ext uri="{BB962C8B-B14F-4D97-AF65-F5344CB8AC3E}">
        <p14:creationId xmlns:p14="http://schemas.microsoft.com/office/powerpoint/2010/main" val="1888718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25D361-C7BE-ACC6-C22E-4385358B11F3}"/>
              </a:ext>
            </a:extLst>
          </p:cNvPr>
          <p:cNvPicPr>
            <a:picLocks noChangeAspect="1"/>
          </p:cNvPicPr>
          <p:nvPr/>
        </p:nvPicPr>
        <p:blipFill rotWithShape="1">
          <a:blip r:embed="rId2"/>
          <a:srcRect t="5150"/>
          <a:stretch/>
        </p:blipFill>
        <p:spPr>
          <a:xfrm>
            <a:off x="143219" y="1696598"/>
            <a:ext cx="4767445" cy="2357610"/>
          </a:xfrm>
          <a:prstGeom prst="rect">
            <a:avLst/>
          </a:prstGeom>
        </p:spPr>
      </p:pic>
      <p:pic>
        <p:nvPicPr>
          <p:cNvPr id="5" name="图片 4">
            <a:extLst>
              <a:ext uri="{FF2B5EF4-FFF2-40B4-BE49-F238E27FC236}">
                <a16:creationId xmlns:a16="http://schemas.microsoft.com/office/drawing/2014/main" id="{550F1C95-506B-B1D0-60B3-7598F5DDC7C8}"/>
              </a:ext>
            </a:extLst>
          </p:cNvPr>
          <p:cNvPicPr>
            <a:picLocks noChangeAspect="1"/>
          </p:cNvPicPr>
          <p:nvPr/>
        </p:nvPicPr>
        <p:blipFill rotWithShape="1">
          <a:blip r:embed="rId3"/>
          <a:srcRect l="4556" r="6228"/>
          <a:stretch/>
        </p:blipFill>
        <p:spPr>
          <a:xfrm>
            <a:off x="4789478" y="451691"/>
            <a:ext cx="7079729" cy="5477639"/>
          </a:xfrm>
          <a:prstGeom prst="rect">
            <a:avLst/>
          </a:prstGeom>
        </p:spPr>
      </p:pic>
    </p:spTree>
    <p:extLst>
      <p:ext uri="{BB962C8B-B14F-4D97-AF65-F5344CB8AC3E}">
        <p14:creationId xmlns:p14="http://schemas.microsoft.com/office/powerpoint/2010/main" val="2740249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A1DFCDF-9C09-3F51-6F2F-DD69FBC89262}"/>
              </a:ext>
            </a:extLst>
          </p:cNvPr>
          <p:cNvSpPr txBox="1"/>
          <p:nvPr/>
        </p:nvSpPr>
        <p:spPr>
          <a:xfrm>
            <a:off x="614190" y="525922"/>
            <a:ext cx="6097836" cy="369332"/>
          </a:xfrm>
          <a:prstGeom prst="rect">
            <a:avLst/>
          </a:prstGeom>
          <a:noFill/>
        </p:spPr>
        <p:txBody>
          <a:bodyPr wrap="square">
            <a:spAutoFit/>
          </a:bodyPr>
          <a:lstStyle/>
          <a:p>
            <a:r>
              <a:rPr lang="zh-CN" altLang="en-US" b="1" dirty="0">
                <a:solidFill>
                  <a:schemeClr val="accent1"/>
                </a:solidFill>
              </a:rPr>
              <a:t>使用</a:t>
            </a:r>
            <a:r>
              <a:rPr lang="en-US" altLang="zh-CN" b="1" dirty="0">
                <a:solidFill>
                  <a:schemeClr val="accent1"/>
                </a:solidFill>
              </a:rPr>
              <a:t>STFT</a:t>
            </a:r>
            <a:r>
              <a:rPr lang="zh-CN" altLang="en-US" b="1" dirty="0">
                <a:solidFill>
                  <a:schemeClr val="accent1"/>
                </a:solidFill>
              </a:rPr>
              <a:t>存在一个问题，我们应该用多宽的窗函数？</a:t>
            </a:r>
          </a:p>
        </p:txBody>
      </p:sp>
      <p:pic>
        <p:nvPicPr>
          <p:cNvPr id="12" name="图片 11">
            <a:extLst>
              <a:ext uri="{FF2B5EF4-FFF2-40B4-BE49-F238E27FC236}">
                <a16:creationId xmlns:a16="http://schemas.microsoft.com/office/drawing/2014/main" id="{44D4101A-48B6-699D-F096-A70AF75B0B56}"/>
              </a:ext>
            </a:extLst>
          </p:cNvPr>
          <p:cNvPicPr>
            <a:picLocks noChangeAspect="1"/>
          </p:cNvPicPr>
          <p:nvPr/>
        </p:nvPicPr>
        <p:blipFill>
          <a:blip r:embed="rId3"/>
          <a:stretch>
            <a:fillRect/>
          </a:stretch>
        </p:blipFill>
        <p:spPr>
          <a:xfrm>
            <a:off x="7174001" y="196942"/>
            <a:ext cx="5017999" cy="6087511"/>
          </a:xfrm>
          <a:prstGeom prst="rect">
            <a:avLst/>
          </a:prstGeom>
        </p:spPr>
      </p:pic>
      <p:sp>
        <p:nvSpPr>
          <p:cNvPr id="13" name="文本框 12">
            <a:extLst>
              <a:ext uri="{FF2B5EF4-FFF2-40B4-BE49-F238E27FC236}">
                <a16:creationId xmlns:a16="http://schemas.microsoft.com/office/drawing/2014/main" id="{E6D17185-9188-A1BB-3B35-67FD150B876D}"/>
              </a:ext>
            </a:extLst>
          </p:cNvPr>
          <p:cNvSpPr txBox="1"/>
          <p:nvPr/>
        </p:nvSpPr>
        <p:spPr>
          <a:xfrm>
            <a:off x="304800" y="1266825"/>
            <a:ext cx="6097836" cy="4542397"/>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窗口太窄：窗内的信号太短，会导致频率分析不够精准，频率分辨率差</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窗口太宽：时域上又不够精细，时间分辨率低</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使用窗口为一个高斯函数的形式，</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a</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表示窗口的长度</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用窄窗，时频图在时间轴上分辨率很高，几个峰基本成矩形，而用宽窗则变成了绵延的矮山。但是频率轴上，窄窗明显不如下边两个宽窗精确。</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STFT</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是给信号加窗，分段做</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FFT</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；而小波直接把傅里叶变换的基给换了</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将无限长的三角函数基换成了有限长的会衰减的小波基。这样不仅能够获取频率，还可以定位到时间了。</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70064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87383" y="1829524"/>
            <a:ext cx="6810103" cy="2472855"/>
            <a:chOff x="1087161" y="924560"/>
            <a:chExt cx="6810103"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972792" y="1377240"/>
              <a:ext cx="158145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2746304" y="1956397"/>
              <a:ext cx="3416320" cy="742319"/>
            </a:xfrm>
            <a:prstGeom prst="rect">
              <a:avLst/>
            </a:prstGeom>
            <a:noFill/>
          </p:spPr>
          <p:txBody>
            <a:bodyPr wrap="non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研究背景与现状</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1087161" y="2824480"/>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壹</a:t>
            </a:r>
            <a:endParaRPr lang="zh-CN" altLang="en-US" sz="20000" dirty="0">
              <a:solidFill>
                <a:srgbClr val="FFF2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11777608" y="6440282"/>
            <a:ext cx="371669" cy="365125"/>
          </a:xfrm>
        </p:spPr>
        <p:txBody>
          <a:bodyPr/>
          <a:lstStyle/>
          <a:p>
            <a:fld id="{33B9A5AF-BDD6-4E14-989F-CF034C94E4CA}" type="slidenum">
              <a:rPr lang="zh-CN" altLang="en-US" smtClean="0">
                <a:solidFill>
                  <a:schemeClr val="bg1">
                    <a:lumMod val="50000"/>
                  </a:schemeClr>
                </a:solidFill>
              </a:rPr>
              <a:t>4</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046096"/>
            <a:ext cx="4779141" cy="450850"/>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1.1 </a:t>
            </a:r>
            <a:r>
              <a:rPr lang="zh-CN" altLang="en-US" b="1" spc="100" dirty="0">
                <a:latin typeface="Times New Roman" panose="02020603050405020304" pitchFamily="18" charset="0"/>
                <a:ea typeface="思源宋体 Heavy" panose="02020900000000000000"/>
                <a:cs typeface="Times New Roman" panose="02020603050405020304" pitchFamily="18" charset="0"/>
              </a:rPr>
              <a:t>合作通信与非合作通信</a:t>
            </a:r>
          </a:p>
        </p:txBody>
      </p:sp>
      <p:sp>
        <p:nvSpPr>
          <p:cNvPr id="32" name="文本框 31"/>
          <p:cNvSpPr txBox="1"/>
          <p:nvPr/>
        </p:nvSpPr>
        <p:spPr>
          <a:xfrm>
            <a:off x="236604" y="6249533"/>
            <a:ext cx="11543148" cy="461665"/>
          </a:xfrm>
          <a:prstGeom prst="rect">
            <a:avLst/>
          </a:prstGeom>
          <a:noFill/>
        </p:spPr>
        <p:txBody>
          <a:bodyPr wrap="square">
            <a:spAutoFit/>
          </a:bodyPr>
          <a:lstStyle/>
          <a:p>
            <a:r>
              <a:rPr lang="en-US" altLang="zh-CN" sz="1200" b="0" i="0" dirty="0">
                <a:solidFill>
                  <a:srgbClr val="333333"/>
                </a:solidFill>
                <a:effectLst/>
                <a:latin typeface="Times New Roman" panose="02020603050405020304" pitchFamily="18" charset="0"/>
                <a:cs typeface="Times New Roman" panose="02020603050405020304" pitchFamily="18" charset="0"/>
              </a:rPr>
              <a:t>[1]. K. Qiu, S. Zheng, L. Zhang, C. Lou and X. Yang,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DeepSIG</a:t>
            </a:r>
            <a:r>
              <a:rPr lang="en-US" altLang="zh-CN" sz="1200" b="0" i="0" dirty="0">
                <a:solidFill>
                  <a:srgbClr val="333333"/>
                </a:solidFill>
                <a:effectLst/>
                <a:latin typeface="Times New Roman" panose="02020603050405020304" pitchFamily="18" charset="0"/>
                <a:cs typeface="Times New Roman" panose="02020603050405020304" pitchFamily="18" charset="0"/>
              </a:rPr>
              <a:t>: A Hybrid Heterogeneous Deep Learning Framework for Radio Signal Classification," in IEEE Transactions on Wireless Communications, vol. 23, no. 1, pp. 775-788, Jan. 2024,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10.1109/TWC.2023.3281896.</a:t>
            </a:r>
          </a:p>
        </p:txBody>
      </p:sp>
      <p:pic>
        <p:nvPicPr>
          <p:cNvPr id="8" name="图片 7" descr="1"/>
          <p:cNvPicPr>
            <a:picLocks noChangeAspect="1"/>
          </p:cNvPicPr>
          <p:nvPr/>
        </p:nvPicPr>
        <p:blipFill>
          <a:blip r:embed="rId3"/>
          <a:srcRect r="8156"/>
          <a:stretch>
            <a:fillRect/>
          </a:stretch>
        </p:blipFill>
        <p:spPr>
          <a:xfrm>
            <a:off x="453390" y="1679575"/>
            <a:ext cx="8223250" cy="3892550"/>
          </a:xfrm>
          <a:prstGeom prst="rect">
            <a:avLst/>
          </a:prstGeom>
        </p:spPr>
      </p:pic>
      <p:cxnSp>
        <p:nvCxnSpPr>
          <p:cNvPr id="9" name="直接箭头连接符 8"/>
          <p:cNvCxnSpPr/>
          <p:nvPr/>
        </p:nvCxnSpPr>
        <p:spPr>
          <a:xfrm flipV="1">
            <a:off x="7647305" y="1913255"/>
            <a:ext cx="2014855" cy="765810"/>
          </a:xfrm>
          <a:prstGeom prst="straightConnector1">
            <a:avLst/>
          </a:prstGeom>
          <a:ln w="76200">
            <a:solidFill>
              <a:schemeClr val="accent1"/>
            </a:solidFill>
            <a:tailEnd type="arrow"/>
          </a:ln>
        </p:spPr>
        <p:style>
          <a:lnRef idx="2">
            <a:schemeClr val="accent1"/>
          </a:lnRef>
          <a:fillRef idx="0">
            <a:srgbClr val="FFFFFF"/>
          </a:fillRef>
          <a:effectRef idx="0">
            <a:srgbClr val="FFFFFF"/>
          </a:effectRef>
          <a:fontRef idx="minor">
            <a:schemeClr val="tx1"/>
          </a:fontRef>
        </p:style>
      </p:cxnSp>
      <p:sp>
        <p:nvSpPr>
          <p:cNvPr id="11" name="圆角矩形 10"/>
          <p:cNvSpPr/>
          <p:nvPr/>
        </p:nvSpPr>
        <p:spPr>
          <a:xfrm>
            <a:off x="9671050" y="3606165"/>
            <a:ext cx="2283460" cy="188341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2" name="文本框 11"/>
          <p:cNvSpPr txBox="1"/>
          <p:nvPr/>
        </p:nvSpPr>
        <p:spPr>
          <a:xfrm>
            <a:off x="9721850" y="1496695"/>
            <a:ext cx="2232660" cy="1071880"/>
          </a:xfrm>
          <a:prstGeom prst="rect">
            <a:avLst/>
          </a:prstGeom>
        </p:spPr>
        <p:txBody>
          <a:bodyPr>
            <a:noAutofit/>
            <a:extLst>
              <a:ext uri="{4A0BC546-FE56-4ADE-93B0-CB8AF2F6F144}">
                <wpsdc:textFrameExt xmlns="" xmlns:wpsdc="http://www.wps.cn/officeDocument/2022/drawingmlCustomData" type="text"/>
              </a:ext>
            </a:extLst>
          </a:bodyPr>
          <a:lstStyle/>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干扰检测</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频谱管理</a:t>
            </a:r>
          </a:p>
        </p:txBody>
      </p:sp>
      <p:cxnSp>
        <p:nvCxnSpPr>
          <p:cNvPr id="15" name="直接箭头连接符 14"/>
          <p:cNvCxnSpPr>
            <a:endCxn id="11" idx="1"/>
          </p:cNvCxnSpPr>
          <p:nvPr/>
        </p:nvCxnSpPr>
        <p:spPr>
          <a:xfrm>
            <a:off x="7696200" y="2866390"/>
            <a:ext cx="1974850" cy="1681480"/>
          </a:xfrm>
          <a:prstGeom prst="straightConnector1">
            <a:avLst/>
          </a:prstGeom>
          <a:ln w="76200">
            <a:tailEnd type="arrow"/>
          </a:ln>
        </p:spPr>
        <p:style>
          <a:lnRef idx="2">
            <a:schemeClr val="accent1"/>
          </a:lnRef>
          <a:fillRef idx="0">
            <a:srgbClr val="FFFFFF"/>
          </a:fillRef>
          <a:effectRef idx="0">
            <a:srgbClr val="FFFFFF"/>
          </a:effectRef>
          <a:fontRef idx="minor">
            <a:schemeClr val="tx1"/>
          </a:fontRef>
        </p:style>
      </p:cxnSp>
      <p:sp>
        <p:nvSpPr>
          <p:cNvPr id="16" name="圆角矩形 15"/>
          <p:cNvSpPr/>
          <p:nvPr/>
        </p:nvSpPr>
        <p:spPr>
          <a:xfrm>
            <a:off x="9671050" y="1338580"/>
            <a:ext cx="2283460" cy="1337310"/>
          </a:xfrm>
          <a:prstGeom prst="round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文本框 16"/>
          <p:cNvSpPr txBox="1"/>
          <p:nvPr/>
        </p:nvSpPr>
        <p:spPr>
          <a:xfrm>
            <a:off x="9789795" y="3796030"/>
            <a:ext cx="2232660" cy="1071880"/>
          </a:xfrm>
          <a:prstGeom prst="rect">
            <a:avLst/>
          </a:prstGeom>
        </p:spPr>
        <p:txBody>
          <a:bodyPr>
            <a:noAutofit/>
            <a:extLst>
              <a:ext uri="{4A0BC546-FE56-4ADE-93B0-CB8AF2F6F144}">
                <wpsdc:textFrameExt xmlns="" xmlns:wpsdc="http://www.wps.cn/officeDocument/2022/drawingmlCustomData" type="text"/>
              </a:ext>
            </a:extLst>
          </a:bodyPr>
          <a:lstStyle/>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信号截获</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信号破解</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信号干扰</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11777608" y="6440282"/>
            <a:ext cx="371669" cy="365125"/>
          </a:xfrm>
        </p:spPr>
        <p:txBody>
          <a:bodyPr/>
          <a:lstStyle/>
          <a:p>
            <a:fld id="{33B9A5AF-BDD6-4E14-989F-CF034C94E4CA}" type="slidenum">
              <a:rPr lang="zh-CN" altLang="en-US" smtClean="0">
                <a:solidFill>
                  <a:schemeClr val="bg1">
                    <a:lumMod val="50000"/>
                  </a:schemeClr>
                </a:solidFill>
              </a:rPr>
              <a:t>5</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046096"/>
            <a:ext cx="4779141" cy="450850"/>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1.2 </a:t>
            </a:r>
            <a:r>
              <a:rPr lang="zh-CN" altLang="en-US" b="1" spc="100" dirty="0">
                <a:latin typeface="Times New Roman" panose="02020603050405020304" pitchFamily="18" charset="0"/>
                <a:ea typeface="思源宋体 Heavy" panose="02020900000000000000"/>
                <a:cs typeface="Times New Roman" panose="02020603050405020304" pitchFamily="18" charset="0"/>
              </a:rPr>
              <a:t>基于似然比的自动调制分类方法</a:t>
            </a:r>
          </a:p>
        </p:txBody>
      </p:sp>
      <p:sp>
        <p:nvSpPr>
          <p:cNvPr id="4" name="矩形 3"/>
          <p:cNvSpPr/>
          <p:nvPr/>
        </p:nvSpPr>
        <p:spPr>
          <a:xfrm>
            <a:off x="1760220" y="1733550"/>
            <a:ext cx="3133090" cy="2236470"/>
          </a:xfrm>
          <a:prstGeom prst="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35255" y="2496820"/>
            <a:ext cx="18345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b="1">
                <a:latin typeface="Arial" panose="020B0604020202020204" pitchFamily="34" charset="0"/>
                <a:ea typeface="微软雅黑" panose="020B0503020204020204" pitchFamily="34" charset="-122"/>
              </a:rPr>
              <a:t>接收信号</a:t>
            </a:r>
          </a:p>
        </p:txBody>
      </p:sp>
      <p:sp>
        <p:nvSpPr>
          <p:cNvPr id="8" name="文本框 7"/>
          <p:cNvSpPr txBox="1"/>
          <p:nvPr/>
        </p:nvSpPr>
        <p:spPr>
          <a:xfrm>
            <a:off x="1911985" y="1812290"/>
            <a:ext cx="289623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b="1">
                <a:latin typeface="Arial" panose="020B0604020202020204" pitchFamily="34" charset="0"/>
                <a:ea typeface="微软雅黑" panose="020B0503020204020204" pitchFamily="34" charset="-122"/>
              </a:rPr>
              <a:t>建立似然比判别模型</a:t>
            </a:r>
          </a:p>
        </p:txBody>
      </p:sp>
      <p:sp>
        <p:nvSpPr>
          <p:cNvPr id="10" name="圆角矩形 9"/>
          <p:cNvSpPr/>
          <p:nvPr/>
        </p:nvSpPr>
        <p:spPr>
          <a:xfrm>
            <a:off x="1911985" y="2242185"/>
            <a:ext cx="2897505" cy="4095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911985" y="2783840"/>
            <a:ext cx="2897505" cy="4095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911985" y="3325495"/>
            <a:ext cx="2897505" cy="40957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674995" y="2308860"/>
            <a:ext cx="3208655" cy="10166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819140" y="2496820"/>
            <a:ext cx="2934335" cy="768350"/>
          </a:xfrm>
          <a:prstGeom prst="rect">
            <a:avLst/>
          </a:prstGeom>
        </p:spPr>
        <p:txBody>
          <a:bodyPr wrap="square">
            <a:noAutofit/>
            <a:extLst>
              <a:ext uri="{4A0BC546-FE56-4ADE-93B0-CB8AF2F6F144}">
                <wpsdc:textFrameExt xmlns="" xmlns:wpsdc="http://www.wps.cn/officeDocument/2022/drawingmlCustomData" type="text"/>
              </a:ext>
            </a:extLst>
          </a:bodyPr>
          <a:lstStyle/>
          <a:p>
            <a:pPr algn="ctr"/>
            <a:r>
              <a:rPr lang="zh-CN" altLang="en-US" sz="2000">
                <a:latin typeface="Arial" panose="020B0604020202020204" pitchFamily="34" charset="0"/>
                <a:ea typeface="微软雅黑" panose="020B0503020204020204" pitchFamily="34" charset="-122"/>
              </a:rPr>
              <a:t>信号统计量与判决门限比较</a:t>
            </a:r>
          </a:p>
        </p:txBody>
      </p:sp>
      <p:cxnSp>
        <p:nvCxnSpPr>
          <p:cNvPr id="25" name="直接箭头连接符 24"/>
          <p:cNvCxnSpPr/>
          <p:nvPr/>
        </p:nvCxnSpPr>
        <p:spPr>
          <a:xfrm>
            <a:off x="216535" y="2934335"/>
            <a:ext cx="155956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4" idx="3"/>
          </p:cNvCxnSpPr>
          <p:nvPr/>
        </p:nvCxnSpPr>
        <p:spPr>
          <a:xfrm flipV="1">
            <a:off x="4893310" y="2830830"/>
            <a:ext cx="784225" cy="209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a:stCxn id="21" idx="3"/>
          </p:cNvCxnSpPr>
          <p:nvPr/>
        </p:nvCxnSpPr>
        <p:spPr>
          <a:xfrm flipV="1">
            <a:off x="8883650" y="2816225"/>
            <a:ext cx="1715770" cy="127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8764905" y="2415540"/>
            <a:ext cx="18345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b="1">
                <a:latin typeface="Arial" panose="020B0604020202020204" pitchFamily="34" charset="0"/>
                <a:ea typeface="微软雅黑" panose="020B0503020204020204" pitchFamily="34" charset="-122"/>
              </a:rPr>
              <a:t>识别结果</a:t>
            </a:r>
          </a:p>
        </p:txBody>
      </p:sp>
      <p:sp>
        <p:nvSpPr>
          <p:cNvPr id="29" name="文本框 28"/>
          <p:cNvSpPr txBox="1"/>
          <p:nvPr/>
        </p:nvSpPr>
        <p:spPr>
          <a:xfrm>
            <a:off x="2409825" y="2254250"/>
            <a:ext cx="18345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a:latin typeface="Arial" panose="020B0604020202020204" pitchFamily="34" charset="0"/>
                <a:ea typeface="微软雅黑" panose="020B0503020204020204" pitchFamily="34" charset="-122"/>
              </a:rPr>
              <a:t>平均似然比检验</a:t>
            </a:r>
          </a:p>
        </p:txBody>
      </p:sp>
      <p:sp>
        <p:nvSpPr>
          <p:cNvPr id="30" name="文本框 29"/>
          <p:cNvSpPr txBox="1"/>
          <p:nvPr/>
        </p:nvSpPr>
        <p:spPr>
          <a:xfrm>
            <a:off x="2417445" y="2804160"/>
            <a:ext cx="18345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a:latin typeface="Arial" panose="020B0604020202020204" pitchFamily="34" charset="0"/>
                <a:ea typeface="微软雅黑" panose="020B0503020204020204" pitchFamily="34" charset="-122"/>
              </a:rPr>
              <a:t>广义似然比检验</a:t>
            </a:r>
          </a:p>
        </p:txBody>
      </p:sp>
      <p:sp>
        <p:nvSpPr>
          <p:cNvPr id="31" name="文本框 30"/>
          <p:cNvSpPr txBox="1"/>
          <p:nvPr/>
        </p:nvSpPr>
        <p:spPr>
          <a:xfrm>
            <a:off x="2417445" y="3354070"/>
            <a:ext cx="1834515"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ctr"/>
            <a:r>
              <a:rPr lang="zh-CN" altLang="en-US" sz="1800">
                <a:latin typeface="Arial" panose="020B0604020202020204" pitchFamily="34" charset="0"/>
                <a:ea typeface="微软雅黑" panose="020B0503020204020204" pitchFamily="34" charset="-122"/>
              </a:rPr>
              <a:t>混合似然比检验</a:t>
            </a:r>
          </a:p>
        </p:txBody>
      </p:sp>
      <p:sp>
        <p:nvSpPr>
          <p:cNvPr id="34" name="文本框 33"/>
          <p:cNvSpPr txBox="1"/>
          <p:nvPr/>
        </p:nvSpPr>
        <p:spPr>
          <a:xfrm>
            <a:off x="498475" y="4578985"/>
            <a:ext cx="10840720" cy="186182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800" b="1" dirty="0">
                <a:solidFill>
                  <a:schemeClr val="accent1"/>
                </a:solidFill>
                <a:latin typeface="Arial" panose="020B0604020202020204" pitchFamily="34" charset="0"/>
                <a:ea typeface="微软雅黑" panose="020B0503020204020204" pitchFamily="34" charset="-122"/>
              </a:rPr>
              <a:t>原理：基于似然比的自动调制分类方法将分类问题建模成一个复合假设问题，假设每个信号都有一个确定调制类型，最后基于不同的似然比函数对信号最终进行决策</a:t>
            </a:r>
            <a:endParaRPr lang="zh-CN" altLang="en-US" sz="1800" dirty="0">
              <a:solidFill>
                <a:schemeClr val="accent1"/>
              </a:solidFill>
              <a:latin typeface="Arial" panose="020B0604020202020204" pitchFamily="34" charset="0"/>
              <a:ea typeface="微软雅黑" panose="020B0503020204020204" pitchFamily="34" charset="-122"/>
            </a:endParaRPr>
          </a:p>
          <a:p>
            <a:pPr algn="l"/>
            <a:endParaRPr lang="zh-CN" altLang="en-US" sz="1800" b="1" dirty="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b="1" dirty="0">
                <a:solidFill>
                  <a:schemeClr val="accent2"/>
                </a:solidFill>
                <a:latin typeface="Arial" panose="020B0604020202020204" pitchFamily="34" charset="0"/>
                <a:ea typeface="微软雅黑" panose="020B0503020204020204" pitchFamily="34" charset="-122"/>
              </a:rPr>
              <a:t>计算复杂度高</a:t>
            </a:r>
          </a:p>
          <a:p>
            <a:pPr marL="285750" indent="-285750" algn="l">
              <a:buFont typeface="Wingdings" panose="05000000000000000000" charset="0"/>
              <a:buChar char="Ø"/>
            </a:pPr>
            <a:endParaRPr lang="zh-CN" altLang="en-US" sz="1800" b="1" dirty="0">
              <a:solidFill>
                <a:schemeClr val="accent2"/>
              </a:solidFill>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b="1" dirty="0">
                <a:solidFill>
                  <a:schemeClr val="accent2"/>
                </a:solidFill>
                <a:latin typeface="Arial" panose="020B0604020202020204" pitchFamily="34" charset="0"/>
                <a:ea typeface="微软雅黑" panose="020B0503020204020204" pitchFamily="34" charset="-122"/>
              </a:rPr>
              <a:t>需要信道的先验信息</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57480" y="1854200"/>
            <a:ext cx="4220210" cy="2069465"/>
          </a:xfrm>
          <a:prstGeom prst="rect">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6</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文本框 24"/>
          <p:cNvSpPr txBox="1"/>
          <p:nvPr/>
        </p:nvSpPr>
        <p:spPr>
          <a:xfrm>
            <a:off x="592629" y="1278715"/>
            <a:ext cx="4779141" cy="450850"/>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1.3 </a:t>
            </a:r>
            <a:r>
              <a:rPr lang="zh-CN" altLang="en-US" b="1" spc="100" dirty="0">
                <a:latin typeface="Times New Roman" panose="02020603050405020304" pitchFamily="18" charset="0"/>
                <a:ea typeface="思源宋体 Heavy" panose="02020900000000000000"/>
                <a:cs typeface="Times New Roman" panose="02020603050405020304" pitchFamily="18" charset="0"/>
              </a:rPr>
              <a:t>基于特征工程的方法</a:t>
            </a:r>
          </a:p>
        </p:txBody>
      </p:sp>
      <p:pic>
        <p:nvPicPr>
          <p:cNvPr id="6" name="图片 5" descr="1"/>
          <p:cNvPicPr>
            <a:picLocks noChangeAspect="1"/>
          </p:cNvPicPr>
          <p:nvPr/>
        </p:nvPicPr>
        <p:blipFill>
          <a:blip r:embed="rId3"/>
          <a:srcRect r="3462" b="5802"/>
          <a:stretch>
            <a:fillRect/>
          </a:stretch>
        </p:blipFill>
        <p:spPr>
          <a:xfrm>
            <a:off x="4650105" y="1356995"/>
            <a:ext cx="7402195" cy="4536440"/>
          </a:xfrm>
          <a:prstGeom prst="rect">
            <a:avLst/>
          </a:prstGeom>
        </p:spPr>
      </p:pic>
      <p:sp>
        <p:nvSpPr>
          <p:cNvPr id="9" name="文本框 8"/>
          <p:cNvSpPr txBox="1"/>
          <p:nvPr/>
        </p:nvSpPr>
        <p:spPr>
          <a:xfrm>
            <a:off x="389255" y="2115185"/>
            <a:ext cx="4064000" cy="1330960"/>
          </a:xfrm>
          <a:prstGeom prst="rect">
            <a:avLst/>
          </a:prstGeom>
        </p:spPr>
        <p:txBody>
          <a:bodyPr>
            <a:noAutofit/>
            <a:extLst>
              <a:ext uri="{4A0BC546-FE56-4ADE-93B0-CB8AF2F6F144}">
                <wpsdc:textFrameExt xmlns="" xmlns:wpsdc="http://www.wps.cn/officeDocument/2022/drawingmlCustomData" type="text"/>
              </a:ext>
            </a:extLst>
          </a:bodyPr>
          <a:lstStyle/>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对预处理的信号进行采样</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提取采样信号中易于区分的特征</a:t>
            </a:r>
          </a:p>
          <a:p>
            <a:pPr marL="285750" indent="-28575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根据特征差异，对信号进行分类</a:t>
            </a:r>
          </a:p>
        </p:txBody>
      </p:sp>
      <p:sp>
        <p:nvSpPr>
          <p:cNvPr id="15" name="文本框 14"/>
          <p:cNvSpPr txBox="1"/>
          <p:nvPr/>
        </p:nvSpPr>
        <p:spPr>
          <a:xfrm>
            <a:off x="157480" y="4228380"/>
            <a:ext cx="4064000" cy="1476375"/>
          </a:xfrm>
          <a:prstGeom prst="rect">
            <a:avLst/>
          </a:prstGeom>
        </p:spPr>
        <p:txBody>
          <a:bodyPr>
            <a:spAutoFit/>
            <a:extLst>
              <a:ext uri="{4A0BC546-FE56-4ADE-93B0-CB8AF2F6F144}">
                <wpsdc:textFrameExt xmlns="" xmlns:wpsdc="http://www.wps.cn/officeDocument/2022/drawingmlCustomData" type="text"/>
              </a:ext>
            </a:extLst>
          </a:bodyPr>
          <a:lstStyle/>
          <a:p>
            <a:pPr marL="342900" indent="-34290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基于信号统计特征的分类</a:t>
            </a:r>
          </a:p>
          <a:p>
            <a:pPr marL="342900" indent="-34290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342900" indent="-34290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基于机器学习的分类</a:t>
            </a:r>
          </a:p>
          <a:p>
            <a:pPr marL="342900" indent="-342900" algn="l">
              <a:buFont typeface="Wingdings" panose="05000000000000000000" charset="0"/>
              <a:buChar char="Ø"/>
            </a:pPr>
            <a:endParaRPr lang="zh-CN" altLang="en-US" sz="1800">
              <a:latin typeface="Arial" panose="020B0604020202020204" pitchFamily="34" charset="0"/>
              <a:ea typeface="微软雅黑" panose="020B0503020204020204" pitchFamily="34" charset="-122"/>
            </a:endParaRPr>
          </a:p>
          <a:p>
            <a:pPr marL="342900" indent="-342900" algn="l">
              <a:buFont typeface="Wingdings" panose="05000000000000000000" charset="0"/>
              <a:buChar char="Ø"/>
            </a:pPr>
            <a:r>
              <a:rPr lang="zh-CN" altLang="en-US" sz="1800">
                <a:latin typeface="Arial" panose="020B0604020202020204" pitchFamily="34" charset="0"/>
                <a:ea typeface="微软雅黑" panose="020B0503020204020204" pitchFamily="34" charset="-122"/>
              </a:rPr>
              <a:t>基于深度学习的分类（</a:t>
            </a:r>
            <a:r>
              <a:rPr lang="zh-CN" altLang="en-US" sz="1800" b="1">
                <a:latin typeface="Arial" panose="020B0604020202020204" pitchFamily="34" charset="0"/>
                <a:ea typeface="微软雅黑" panose="020B0503020204020204" pitchFamily="34" charset="-122"/>
              </a:rPr>
              <a:t>单独考虑</a:t>
            </a:r>
            <a:r>
              <a:rPr lang="zh-CN" altLang="en-US" sz="1800">
                <a:latin typeface="Arial" panose="020B0604020202020204" pitchFamily="34" charset="0"/>
                <a:ea typeface="微软雅黑" panose="020B0503020204020204" pitchFamily="34" charset="-122"/>
              </a:rPr>
              <a:t>）</a:t>
            </a:r>
          </a:p>
        </p:txBody>
      </p:sp>
      <p:sp>
        <p:nvSpPr>
          <p:cNvPr id="16" name="圆角矩形 15"/>
          <p:cNvSpPr/>
          <p:nvPr/>
        </p:nvSpPr>
        <p:spPr>
          <a:xfrm>
            <a:off x="157480" y="6061075"/>
            <a:ext cx="11564620" cy="73152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85750" y="6211570"/>
            <a:ext cx="11363960" cy="509905"/>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800" b="1">
                <a:solidFill>
                  <a:schemeClr val="accent1"/>
                </a:solidFill>
                <a:latin typeface="Arial" panose="020B0604020202020204" pitchFamily="34" charset="0"/>
                <a:ea typeface="微软雅黑" panose="020B0503020204020204" pitchFamily="34" charset="-122"/>
              </a:rPr>
              <a:t>优势：无需信道状态先验信息，计算复杂度低</a:t>
            </a:r>
            <a:r>
              <a:rPr lang="en-US" altLang="zh-CN" sz="1800" b="1">
                <a:solidFill>
                  <a:schemeClr val="accent1"/>
                </a:solidFill>
                <a:latin typeface="Arial" panose="020B0604020202020204" pitchFamily="34" charset="0"/>
                <a:ea typeface="微软雅黑" panose="020B0503020204020204" pitchFamily="34" charset="-122"/>
              </a:rPr>
              <a:t>   </a:t>
            </a:r>
            <a:r>
              <a:rPr lang="zh-CN" altLang="en-US" sz="1800" b="1">
                <a:solidFill>
                  <a:schemeClr val="accent1"/>
                </a:solidFill>
                <a:latin typeface="Arial" panose="020B0604020202020204" pitchFamily="34" charset="0"/>
                <a:ea typeface="微软雅黑" panose="020B0503020204020204" pitchFamily="34" charset="-122"/>
              </a:rPr>
              <a:t>劣势：依赖于专业知识提取特征，处理多信号分类时，性能差</a:t>
            </a:r>
            <a:r>
              <a:rPr lang="zh-CN" altLang="en-US" sz="1800" b="1">
                <a:latin typeface="Arial" panose="020B0604020202020204" pitchFamily="34" charset="0"/>
                <a:ea typeface="微软雅黑" panose="020B0503020204020204" pitchFamily="34"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7</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文本框 1"/>
          <p:cNvSpPr txBox="1"/>
          <p:nvPr/>
        </p:nvSpPr>
        <p:spPr>
          <a:xfrm>
            <a:off x="750593" y="974876"/>
            <a:ext cx="4779141" cy="450850"/>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1.4.1 </a:t>
            </a:r>
            <a:r>
              <a:rPr lang="zh-CN" altLang="en-US" b="1" spc="100" dirty="0">
                <a:latin typeface="Times New Roman" panose="02020603050405020304" pitchFamily="18" charset="0"/>
                <a:ea typeface="思源宋体 Heavy" panose="02020900000000000000"/>
                <a:cs typeface="Times New Roman" panose="02020603050405020304" pitchFamily="18" charset="0"/>
              </a:rPr>
              <a:t>基于变换域图像的深度学习方法</a:t>
            </a:r>
          </a:p>
        </p:txBody>
      </p:sp>
      <p:pic>
        <p:nvPicPr>
          <p:cNvPr id="22" name="图片 21" descr="1"/>
          <p:cNvPicPr>
            <a:picLocks noChangeAspect="1"/>
          </p:cNvPicPr>
          <p:nvPr/>
        </p:nvPicPr>
        <p:blipFill>
          <a:blip r:embed="rId3"/>
          <a:srcRect t="5911"/>
          <a:stretch>
            <a:fillRect/>
          </a:stretch>
        </p:blipFill>
        <p:spPr>
          <a:xfrm>
            <a:off x="6573520" y="842010"/>
            <a:ext cx="5105400" cy="2820035"/>
          </a:xfrm>
          <a:prstGeom prst="rect">
            <a:avLst/>
          </a:prstGeom>
        </p:spPr>
      </p:pic>
      <p:pic>
        <p:nvPicPr>
          <p:cNvPr id="24" name="图片 23" descr="1"/>
          <p:cNvPicPr>
            <a:picLocks noChangeAspect="1"/>
          </p:cNvPicPr>
          <p:nvPr/>
        </p:nvPicPr>
        <p:blipFill>
          <a:blip r:embed="rId4"/>
          <a:srcRect l="2029" r="2552"/>
          <a:stretch>
            <a:fillRect/>
          </a:stretch>
        </p:blipFill>
        <p:spPr>
          <a:xfrm>
            <a:off x="6573520" y="3549650"/>
            <a:ext cx="5105400" cy="3171825"/>
          </a:xfrm>
          <a:prstGeom prst="rect">
            <a:avLst/>
          </a:prstGeom>
        </p:spPr>
      </p:pic>
      <p:sp>
        <p:nvSpPr>
          <p:cNvPr id="26" name="矩形 25"/>
          <p:cNvSpPr/>
          <p:nvPr/>
        </p:nvSpPr>
        <p:spPr>
          <a:xfrm>
            <a:off x="891540" y="1558290"/>
            <a:ext cx="4700270" cy="517525"/>
          </a:xfrm>
          <a:prstGeom prst="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7" name="文本框 26"/>
          <p:cNvSpPr txBox="1"/>
          <p:nvPr/>
        </p:nvSpPr>
        <p:spPr>
          <a:xfrm>
            <a:off x="989330" y="1624965"/>
            <a:ext cx="45046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a:solidFill>
                  <a:schemeClr val="accent1"/>
                </a:solidFill>
                <a:latin typeface="Arial" panose="020B0604020202020204" pitchFamily="34" charset="0"/>
                <a:ea typeface="微软雅黑" panose="020B0503020204020204" pitchFamily="34" charset="-122"/>
              </a:rPr>
              <a:t>变换映射方法将时域信号映射为二维图像</a:t>
            </a:r>
          </a:p>
        </p:txBody>
      </p:sp>
      <p:sp>
        <p:nvSpPr>
          <p:cNvPr id="28" name="圆角矩形 27"/>
          <p:cNvSpPr/>
          <p:nvPr/>
        </p:nvSpPr>
        <p:spPr>
          <a:xfrm>
            <a:off x="498475" y="2724785"/>
            <a:ext cx="5372735" cy="1663065"/>
          </a:xfrm>
          <a:prstGeom prst="roundRect">
            <a:avLst/>
          </a:prstGeom>
          <a:ln w="38100">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cxnSp>
        <p:nvCxnSpPr>
          <p:cNvPr id="29" name="直接箭头连接符 28"/>
          <p:cNvCxnSpPr>
            <a:stCxn id="26" idx="3"/>
          </p:cNvCxnSpPr>
          <p:nvPr/>
        </p:nvCxnSpPr>
        <p:spPr>
          <a:xfrm>
            <a:off x="5591810" y="1817370"/>
            <a:ext cx="1041400" cy="1078865"/>
          </a:xfrm>
          <a:prstGeom prst="straightConnector1">
            <a:avLst/>
          </a:prstGeom>
          <a:ln w="57150">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nvSpPr>
        <p:spPr>
          <a:xfrm>
            <a:off x="891540" y="2950210"/>
            <a:ext cx="4765675" cy="1167765"/>
          </a:xfrm>
          <a:prstGeom prst="rect">
            <a:avLst/>
          </a:prstGeom>
        </p:spPr>
        <p:txBody>
          <a:bodyPr>
            <a:noAutofit/>
            <a:extLst>
              <a:ext uri="{4A0BC546-FE56-4ADE-93B0-CB8AF2F6F144}">
                <wpsdc:textFrameExt xmlns="" xmlns:wpsdc="http://www.wps.cn/officeDocument/2022/drawingmlCustomData" type="text"/>
              </a:ext>
            </a:extLst>
          </a:bodyPr>
          <a:lstStyle/>
          <a:p>
            <a:pPr marL="285750" indent="-285750" algn="l">
              <a:buFont typeface="Wingdings" panose="05000000000000000000" charset="0"/>
              <a:buChar char="Ø"/>
            </a:pPr>
            <a:r>
              <a:rPr lang="zh-CN" altLang="en-US" sz="1800" b="1">
                <a:solidFill>
                  <a:schemeClr val="accent1"/>
                </a:solidFill>
                <a:latin typeface="Arial" panose="020B0604020202020204" pitchFamily="34" charset="0"/>
                <a:ea typeface="微软雅黑" panose="020B0503020204020204" pitchFamily="34" charset="-122"/>
              </a:rPr>
              <a:t>可以借鉴计算机视觉中的网络结构，无需重新设计</a:t>
            </a:r>
          </a:p>
          <a:p>
            <a:pPr marL="285750" indent="-285750" algn="l">
              <a:buFont typeface="Wingdings" panose="05000000000000000000" charset="0"/>
              <a:buChar char="Ø"/>
            </a:pPr>
            <a:endParaRPr lang="zh-CN" altLang="en-US" sz="1800" b="1">
              <a:solidFill>
                <a:schemeClr val="accent1"/>
              </a:solidFill>
              <a:latin typeface="Arial" panose="020B0604020202020204" pitchFamily="34" charset="0"/>
              <a:ea typeface="微软雅黑" panose="020B0503020204020204" pitchFamily="34" charset="-122"/>
            </a:endParaRPr>
          </a:p>
          <a:p>
            <a:pPr marL="285750" indent="-285750" algn="l">
              <a:buFont typeface="Wingdings" panose="05000000000000000000" charset="0"/>
              <a:buChar char="Ø"/>
            </a:pPr>
            <a:r>
              <a:rPr lang="zh-CN" altLang="en-US" sz="1800" b="1">
                <a:solidFill>
                  <a:schemeClr val="accent1"/>
                </a:solidFill>
                <a:latin typeface="Arial" panose="020B0604020202020204" pitchFamily="34" charset="0"/>
                <a:ea typeface="微软雅黑" panose="020B0503020204020204" pitchFamily="34" charset="-122"/>
              </a:rPr>
              <a:t>易于理解，更加直观</a:t>
            </a:r>
          </a:p>
        </p:txBody>
      </p:sp>
      <p:sp>
        <p:nvSpPr>
          <p:cNvPr id="31" name="矩形 30"/>
          <p:cNvSpPr/>
          <p:nvPr/>
        </p:nvSpPr>
        <p:spPr>
          <a:xfrm>
            <a:off x="669925" y="4662805"/>
            <a:ext cx="4921885" cy="680085"/>
          </a:xfrm>
          <a:prstGeom prst="rect">
            <a:avLst/>
          </a:prstGeom>
          <a:ln w="28575">
            <a:prstDash val="lg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2" name="文本框 31"/>
          <p:cNvSpPr txBox="1"/>
          <p:nvPr/>
        </p:nvSpPr>
        <p:spPr>
          <a:xfrm>
            <a:off x="989330" y="4774565"/>
            <a:ext cx="4504690" cy="368300"/>
          </a:xfrm>
          <a:prstGeom prst="rect">
            <a:avLst/>
          </a:prstGeom>
        </p:spPr>
        <p:txBody>
          <a:bodyPr wrap="square">
            <a:spAutoFit/>
            <a:extLst>
              <a:ext uri="{4A0BC546-FE56-4ADE-93B0-CB8AF2F6F144}">
                <wpsdc:textFrameExt xmlns="" xmlns:wpsdc="http://www.wps.cn/officeDocument/2022/drawingmlCustomData" type="text"/>
              </a:ext>
            </a:extLst>
          </a:bodyPr>
          <a:lstStyle/>
          <a:p>
            <a:pPr algn="l"/>
            <a:r>
              <a:rPr lang="zh-CN" altLang="en-US" sz="1800" b="1">
                <a:solidFill>
                  <a:schemeClr val="accent1"/>
                </a:solidFill>
                <a:latin typeface="Arial" panose="020B0604020202020204" pitchFamily="34" charset="0"/>
                <a:ea typeface="微软雅黑" panose="020B0503020204020204" pitchFamily="34" charset="-122"/>
              </a:rPr>
              <a:t>信号序列转换成图像时存在部分信息丢失</a:t>
            </a:r>
          </a:p>
        </p:txBody>
      </p:sp>
      <p:sp>
        <p:nvSpPr>
          <p:cNvPr id="33" name="圆角矩形 32"/>
          <p:cNvSpPr/>
          <p:nvPr/>
        </p:nvSpPr>
        <p:spPr>
          <a:xfrm>
            <a:off x="632460" y="5887085"/>
            <a:ext cx="1848485" cy="45148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4" name="圆角矩形 33"/>
          <p:cNvSpPr/>
          <p:nvPr/>
        </p:nvSpPr>
        <p:spPr>
          <a:xfrm>
            <a:off x="3708400" y="5887720"/>
            <a:ext cx="1948815" cy="465455"/>
          </a:xfrm>
          <a:prstGeom prst="roundRect">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5" name="文本框 34"/>
          <p:cNvSpPr txBox="1"/>
          <p:nvPr/>
        </p:nvSpPr>
        <p:spPr>
          <a:xfrm>
            <a:off x="989330" y="5887720"/>
            <a:ext cx="1367155" cy="67945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800" b="1">
                <a:solidFill>
                  <a:schemeClr val="accent1"/>
                </a:solidFill>
                <a:latin typeface="Arial" panose="020B0604020202020204" pitchFamily="34" charset="0"/>
                <a:ea typeface="微软雅黑" panose="020B0503020204020204" pitchFamily="34" charset="-122"/>
              </a:rPr>
              <a:t>映射方法</a:t>
            </a:r>
          </a:p>
        </p:txBody>
      </p:sp>
      <p:sp>
        <p:nvSpPr>
          <p:cNvPr id="37" name="文本框 36"/>
          <p:cNvSpPr txBox="1"/>
          <p:nvPr/>
        </p:nvSpPr>
        <p:spPr>
          <a:xfrm>
            <a:off x="3901440" y="5954395"/>
            <a:ext cx="1592580" cy="679450"/>
          </a:xfrm>
          <a:prstGeom prst="rect">
            <a:avLst/>
          </a:prstGeom>
        </p:spPr>
        <p:txBody>
          <a:bodyPr wrap="square">
            <a:noAutofit/>
            <a:extLst>
              <a:ext uri="{4A0BC546-FE56-4ADE-93B0-CB8AF2F6F144}">
                <wpsdc:textFrameExt xmlns="" xmlns:wpsdc="http://www.wps.cn/officeDocument/2022/drawingmlCustomData" type="text"/>
              </a:ext>
            </a:extLst>
          </a:bodyPr>
          <a:lstStyle/>
          <a:p>
            <a:pPr algn="l"/>
            <a:r>
              <a:rPr lang="zh-CN" altLang="en-US" sz="1800" b="1">
                <a:solidFill>
                  <a:schemeClr val="accent1"/>
                </a:solidFill>
                <a:latin typeface="Arial" panose="020B0604020202020204" pitchFamily="34" charset="0"/>
                <a:ea typeface="微软雅黑" panose="020B0503020204020204" pitchFamily="34" charset="-122"/>
              </a:rPr>
              <a:t>尺寸与分辨率</a:t>
            </a:r>
          </a:p>
        </p:txBody>
      </p:sp>
      <p:cxnSp>
        <p:nvCxnSpPr>
          <p:cNvPr id="38" name="直接箭头连接符 37"/>
          <p:cNvCxnSpPr>
            <a:stCxn id="31" idx="2"/>
            <a:endCxn id="35" idx="0"/>
          </p:cNvCxnSpPr>
          <p:nvPr/>
        </p:nvCxnSpPr>
        <p:spPr>
          <a:xfrm flipH="1">
            <a:off x="1673225" y="5342890"/>
            <a:ext cx="1457960" cy="544830"/>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cxnSp>
        <p:nvCxnSpPr>
          <p:cNvPr id="39" name="直接箭头连接符 38"/>
          <p:cNvCxnSpPr>
            <a:endCxn id="37" idx="0"/>
          </p:cNvCxnSpPr>
          <p:nvPr/>
        </p:nvCxnSpPr>
        <p:spPr>
          <a:xfrm>
            <a:off x="3115945" y="5320030"/>
            <a:ext cx="1581785" cy="634365"/>
          </a:xfrm>
          <a:prstGeom prst="straightConnector1">
            <a:avLst/>
          </a:prstGeom>
          <a:ln w="38100">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9249FC48-7758-4BBB-7DE8-9C7F519ACEAC}"/>
              </a:ext>
            </a:extLst>
          </p:cNvPr>
          <p:cNvSpPr/>
          <p:nvPr/>
        </p:nvSpPr>
        <p:spPr>
          <a:xfrm>
            <a:off x="2866306" y="5405718"/>
            <a:ext cx="3499382" cy="1094605"/>
          </a:xfrm>
          <a:prstGeom prst="roundRect">
            <a:avLst/>
          </a:prstGeom>
          <a:ln w="28575">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BD57640-785B-87C3-D3F6-B863F8FF9E28}"/>
              </a:ext>
            </a:extLst>
          </p:cNvPr>
          <p:cNvSpPr/>
          <p:nvPr/>
        </p:nvSpPr>
        <p:spPr>
          <a:xfrm>
            <a:off x="2952750" y="3676650"/>
            <a:ext cx="3397250" cy="164465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151EF5A2-3C54-9B53-2827-BF64378A6457}"/>
              </a:ext>
            </a:extLst>
          </p:cNvPr>
          <p:cNvSpPr/>
          <p:nvPr/>
        </p:nvSpPr>
        <p:spPr>
          <a:xfrm>
            <a:off x="63500" y="3676650"/>
            <a:ext cx="2419350" cy="25273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9191CEC6-7894-D31C-A989-349CAEDA1D8F}"/>
              </a:ext>
            </a:extLst>
          </p:cNvPr>
          <p:cNvSpPr/>
          <p:nvPr/>
        </p:nvSpPr>
        <p:spPr>
          <a:xfrm>
            <a:off x="497097" y="1676992"/>
            <a:ext cx="3541503" cy="172447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8</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692967" y="1104416"/>
            <a:ext cx="4779141" cy="450850"/>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1.4.2 </a:t>
            </a:r>
            <a:r>
              <a:rPr lang="zh-CN" altLang="en-US" b="1" spc="100" dirty="0">
                <a:latin typeface="Times New Roman" panose="02020603050405020304" pitchFamily="18" charset="0"/>
                <a:ea typeface="思源宋体 Heavy" panose="02020900000000000000"/>
                <a:cs typeface="Times New Roman" panose="02020603050405020304" pitchFamily="18" charset="0"/>
              </a:rPr>
              <a:t>基于时域波形的深度学习方法</a:t>
            </a:r>
          </a:p>
        </p:txBody>
      </p:sp>
      <p:sp>
        <p:nvSpPr>
          <p:cNvPr id="16"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2024/5/20</a:t>
            </a:fld>
            <a:endParaRPr lang="zh-CN" altLang="en-US" dirty="0">
              <a:solidFill>
                <a:schemeClr val="bg1">
                  <a:lumMod val="50000"/>
                </a:schemeClr>
              </a:solidFill>
            </a:endParaRPr>
          </a:p>
        </p:txBody>
      </p:sp>
      <p:sp>
        <p:nvSpPr>
          <p:cNvPr id="2" name="文本框 1">
            <a:extLst>
              <a:ext uri="{FF2B5EF4-FFF2-40B4-BE49-F238E27FC236}">
                <a16:creationId xmlns:a16="http://schemas.microsoft.com/office/drawing/2014/main" id="{8A4DBDA7-8318-308C-831E-696AEF08E6B8}"/>
              </a:ext>
            </a:extLst>
          </p:cNvPr>
          <p:cNvSpPr txBox="1"/>
          <p:nvPr/>
        </p:nvSpPr>
        <p:spPr>
          <a:xfrm>
            <a:off x="750379" y="1646500"/>
            <a:ext cx="2100239" cy="1647374"/>
          </a:xfrm>
          <a:prstGeom prst="rect">
            <a:avLst/>
          </a:prstGeom>
          <a:noFill/>
        </p:spPr>
        <p:txBody>
          <a:bodyPr wrap="square" rtlCol="0">
            <a:spAutoFit/>
          </a:bodyPr>
          <a:lstStyle/>
          <a:p>
            <a:pPr algn="just" hangingPunct="0">
              <a:lnSpc>
                <a:spcPct val="130000"/>
              </a:lnSpc>
            </a:pPr>
            <a:r>
              <a:rPr lang="zh-CN" altLang="en-US" sz="1600" b="1" spc="100" dirty="0">
                <a:latin typeface="宋体" panose="02010600030101010101" pitchFamily="2" charset="-122"/>
                <a:ea typeface="宋体" panose="02010600030101010101" pitchFamily="2" charset="-122"/>
              </a:rPr>
              <a:t>时域信号数据集：</a:t>
            </a:r>
            <a:endParaRPr lang="en-US" altLang="zh-CN" sz="1600" b="1" spc="100" dirty="0">
              <a:latin typeface="宋体" panose="02010600030101010101" pitchFamily="2" charset="-122"/>
              <a:ea typeface="宋体" panose="02010600030101010101" pitchFamily="2" charset="-122"/>
            </a:endParaRP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RML2016.04C</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RML2016.10A</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RML2016.10B</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RML2018.10A</a:t>
            </a:r>
          </a:p>
        </p:txBody>
      </p:sp>
      <p:pic>
        <p:nvPicPr>
          <p:cNvPr id="4" name="图片 3">
            <a:extLst>
              <a:ext uri="{FF2B5EF4-FFF2-40B4-BE49-F238E27FC236}">
                <a16:creationId xmlns:a16="http://schemas.microsoft.com/office/drawing/2014/main" id="{B652C666-F1FC-A6C0-A181-1375169212DB}"/>
              </a:ext>
            </a:extLst>
          </p:cNvPr>
          <p:cNvPicPr>
            <a:picLocks noChangeAspect="1"/>
          </p:cNvPicPr>
          <p:nvPr/>
        </p:nvPicPr>
        <p:blipFill rotWithShape="1">
          <a:blip r:embed="rId3">
            <a:extLst>
              <a:ext uri="{28A0092B-C50C-407E-A947-70E740481C1C}">
                <a14:useLocalDpi xmlns:a14="http://schemas.microsoft.com/office/drawing/2010/main" val="0"/>
              </a:ext>
            </a:extLst>
          </a:blip>
          <a:srcRect l="5073" t="3818" r="5053" b="5283"/>
          <a:stretch/>
        </p:blipFill>
        <p:spPr>
          <a:xfrm>
            <a:off x="6403181" y="1443347"/>
            <a:ext cx="5484019" cy="5024922"/>
          </a:xfrm>
          <a:prstGeom prst="rect">
            <a:avLst/>
          </a:prstGeom>
        </p:spPr>
      </p:pic>
      <p:sp>
        <p:nvSpPr>
          <p:cNvPr id="7" name="文本框 6">
            <a:extLst>
              <a:ext uri="{FF2B5EF4-FFF2-40B4-BE49-F238E27FC236}">
                <a16:creationId xmlns:a16="http://schemas.microsoft.com/office/drawing/2014/main" id="{24E34D48-4AB4-BC86-8B4E-F57D7CD14271}"/>
              </a:ext>
            </a:extLst>
          </p:cNvPr>
          <p:cNvSpPr txBox="1"/>
          <p:nvPr/>
        </p:nvSpPr>
        <p:spPr>
          <a:xfrm>
            <a:off x="6403181" y="992806"/>
            <a:ext cx="4779141" cy="417165"/>
          </a:xfrm>
          <a:prstGeom prst="rect">
            <a:avLst/>
          </a:prstGeom>
          <a:noFill/>
        </p:spPr>
        <p:txBody>
          <a:bodyPr wrap="square" rtlCol="0">
            <a:spAutoFit/>
          </a:bodyPr>
          <a:lstStyle/>
          <a:p>
            <a:pPr algn="ctr"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RML2016.10A</a:t>
            </a:r>
            <a:r>
              <a:rPr lang="zh-CN" altLang="en-US" b="1" spc="100" dirty="0">
                <a:latin typeface="Times New Roman" panose="02020603050405020304" pitchFamily="18" charset="0"/>
                <a:ea typeface="思源宋体 Heavy" panose="02020900000000000000"/>
                <a:cs typeface="Times New Roman" panose="02020603050405020304" pitchFamily="18" charset="0"/>
              </a:rPr>
              <a:t>数据集主要配置</a:t>
            </a:r>
          </a:p>
        </p:txBody>
      </p:sp>
      <p:cxnSp>
        <p:nvCxnSpPr>
          <p:cNvPr id="10" name="直接箭头连接符 9">
            <a:extLst>
              <a:ext uri="{FF2B5EF4-FFF2-40B4-BE49-F238E27FC236}">
                <a16:creationId xmlns:a16="http://schemas.microsoft.com/office/drawing/2014/main" id="{CB92E9E3-6EDE-E38A-DD10-52A56DF290C7}"/>
              </a:ext>
            </a:extLst>
          </p:cNvPr>
          <p:cNvCxnSpPr>
            <a:stCxn id="8" idx="3"/>
          </p:cNvCxnSpPr>
          <p:nvPr/>
        </p:nvCxnSpPr>
        <p:spPr>
          <a:xfrm flipV="1">
            <a:off x="4038600" y="2197015"/>
            <a:ext cx="2411295" cy="34221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4681579-78A5-D3D0-AF0B-532C85C0C9C8}"/>
              </a:ext>
            </a:extLst>
          </p:cNvPr>
          <p:cNvSpPr txBox="1"/>
          <p:nvPr/>
        </p:nvSpPr>
        <p:spPr>
          <a:xfrm>
            <a:off x="497097" y="3735132"/>
            <a:ext cx="1814303" cy="2287549"/>
          </a:xfrm>
          <a:prstGeom prst="rect">
            <a:avLst/>
          </a:prstGeom>
          <a:noFill/>
        </p:spPr>
        <p:txBody>
          <a:bodyPr wrap="square" rtlCol="0">
            <a:spAutoFit/>
          </a:bodyPr>
          <a:lstStyle/>
          <a:p>
            <a:pPr algn="just" hangingPunct="0">
              <a:lnSpc>
                <a:spcPct val="130000"/>
              </a:lnSpc>
            </a:pPr>
            <a:r>
              <a:rPr lang="zh-CN" altLang="en-US" sz="1600" b="1" spc="100" dirty="0">
                <a:latin typeface="宋体" panose="02010600030101010101" pitchFamily="2" charset="-122"/>
                <a:ea typeface="宋体" panose="02010600030101010101" pitchFamily="2" charset="-122"/>
              </a:rPr>
              <a:t>主流模型：</a:t>
            </a:r>
            <a:endParaRPr lang="en-US" altLang="zh-CN" sz="1600" b="1" spc="100" dirty="0">
              <a:latin typeface="宋体" panose="02010600030101010101" pitchFamily="2" charset="-122"/>
              <a:ea typeface="宋体" panose="02010600030101010101" pitchFamily="2" charset="-122"/>
            </a:endParaRP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CLDNN</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MCLDNN</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CNN-LSTM</a:t>
            </a:r>
          </a:p>
          <a:p>
            <a:pPr marL="285750" indent="-285750" algn="just" hangingPunct="0">
              <a:lnSpc>
                <a:spcPct val="130000"/>
              </a:lnSpc>
              <a:buFont typeface="Wingdings" panose="05000000000000000000" pitchFamily="2" charset="2"/>
              <a:buChar char="Ø"/>
            </a:pPr>
            <a:r>
              <a:rPr lang="en-US" altLang="zh-CN" sz="1600" b="1" spc="100" dirty="0">
                <a:latin typeface="宋体" panose="02010600030101010101" pitchFamily="2" charset="-122"/>
                <a:ea typeface="宋体" panose="02010600030101010101" pitchFamily="2" charset="-122"/>
              </a:rPr>
              <a:t>CVCNN</a:t>
            </a:r>
          </a:p>
          <a:p>
            <a:pPr marL="285750" indent="-285750" algn="just" hangingPunct="0">
              <a:lnSpc>
                <a:spcPct val="130000"/>
              </a:lnSpc>
              <a:buFont typeface="Wingdings" panose="05000000000000000000" pitchFamily="2" charset="2"/>
              <a:buChar char="Ø"/>
            </a:pPr>
            <a:r>
              <a:rPr lang="en-US" altLang="zh-CN" sz="1600" b="1" spc="100" dirty="0" err="1">
                <a:latin typeface="宋体" panose="02010600030101010101" pitchFamily="2" charset="-122"/>
                <a:ea typeface="宋体" panose="02010600030101010101" pitchFamily="2" charset="-122"/>
              </a:rPr>
              <a:t>MCformer</a:t>
            </a:r>
            <a:endParaRPr lang="en-US" altLang="zh-CN" sz="1600" b="1" spc="100" dirty="0">
              <a:latin typeface="宋体" panose="02010600030101010101" pitchFamily="2" charset="-122"/>
              <a:ea typeface="宋体" panose="02010600030101010101" pitchFamily="2" charset="-122"/>
            </a:endParaRPr>
          </a:p>
          <a:p>
            <a:pPr marL="285750" indent="-285750" algn="just" hangingPunct="0">
              <a:lnSpc>
                <a:spcPct val="130000"/>
              </a:lnSpc>
              <a:buFont typeface="Wingdings" panose="05000000000000000000" pitchFamily="2" charset="2"/>
              <a:buChar char="Ø"/>
            </a:pPr>
            <a:r>
              <a:rPr lang="en-US" altLang="zh-CN" sz="1600" b="1" spc="100" dirty="0" err="1">
                <a:latin typeface="宋体" panose="02010600030101010101" pitchFamily="2" charset="-122"/>
                <a:ea typeface="宋体" panose="02010600030101010101" pitchFamily="2" charset="-122"/>
              </a:rPr>
              <a:t>MCNet</a:t>
            </a:r>
            <a:endParaRPr lang="zh-CN" altLang="en-US" sz="1600" b="1" spc="100" dirty="0">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A07A18DB-9BD0-19EF-9C92-16ECD2152B38}"/>
              </a:ext>
            </a:extLst>
          </p:cNvPr>
          <p:cNvSpPr txBox="1"/>
          <p:nvPr/>
        </p:nvSpPr>
        <p:spPr>
          <a:xfrm>
            <a:off x="3009900" y="3735132"/>
            <a:ext cx="3221831" cy="1327286"/>
          </a:xfrm>
          <a:prstGeom prst="rect">
            <a:avLst/>
          </a:prstGeom>
          <a:noFill/>
        </p:spPr>
        <p:txBody>
          <a:bodyPr wrap="square" rtlCol="0">
            <a:spAutoFit/>
          </a:bodyPr>
          <a:lstStyle/>
          <a:p>
            <a:pPr algn="just" hangingPunct="0">
              <a:lnSpc>
                <a:spcPct val="130000"/>
              </a:lnSpc>
            </a:pPr>
            <a:r>
              <a:rPr lang="zh-CN" altLang="en-US" sz="1600" b="1" spc="100" dirty="0">
                <a:solidFill>
                  <a:schemeClr val="accent1"/>
                </a:solidFill>
                <a:latin typeface="宋体" panose="02010600030101010101" pitchFamily="2" charset="-122"/>
                <a:ea typeface="宋体" panose="02010600030101010101" pitchFamily="2" charset="-122"/>
              </a:rPr>
              <a:t>现有方法的不足</a:t>
            </a:r>
            <a:endParaRPr lang="en-US" altLang="zh-CN" sz="1600" b="1" spc="100" dirty="0">
              <a:solidFill>
                <a:schemeClr val="accent1"/>
              </a:solidFill>
              <a:latin typeface="宋体" panose="02010600030101010101" pitchFamily="2" charset="-122"/>
              <a:ea typeface="宋体" panose="02010600030101010101" pitchFamily="2" charset="-122"/>
            </a:endParaRPr>
          </a:p>
          <a:p>
            <a:pPr marL="285750" indent="-285750" algn="just" hangingPunct="0">
              <a:lnSpc>
                <a:spcPct val="130000"/>
              </a:lnSpc>
              <a:buFont typeface="Wingdings" panose="05000000000000000000" pitchFamily="2" charset="2"/>
              <a:buChar char="Ø"/>
            </a:pPr>
            <a:r>
              <a:rPr lang="zh-CN" altLang="en-US" sz="1600" b="1" spc="100" dirty="0">
                <a:solidFill>
                  <a:schemeClr val="accent1"/>
                </a:solidFill>
                <a:latin typeface="宋体" panose="02010600030101010101" pitchFamily="2" charset="-122"/>
                <a:ea typeface="宋体" panose="02010600030101010101" pitchFamily="2" charset="-122"/>
              </a:rPr>
              <a:t>模型参数量过大，样本推理速度慢，难以满足低算力设备的要求。</a:t>
            </a:r>
          </a:p>
        </p:txBody>
      </p:sp>
      <p:cxnSp>
        <p:nvCxnSpPr>
          <p:cNvPr id="18" name="直接箭头连接符 17">
            <a:extLst>
              <a:ext uri="{FF2B5EF4-FFF2-40B4-BE49-F238E27FC236}">
                <a16:creationId xmlns:a16="http://schemas.microsoft.com/office/drawing/2014/main" id="{EFCD4B2B-9679-1544-E3D9-110AC8118735}"/>
              </a:ext>
            </a:extLst>
          </p:cNvPr>
          <p:cNvCxnSpPr>
            <a:stCxn id="12" idx="3"/>
            <a:endCxn id="14" idx="1"/>
          </p:cNvCxnSpPr>
          <p:nvPr/>
        </p:nvCxnSpPr>
        <p:spPr>
          <a:xfrm flipV="1">
            <a:off x="2482850" y="4498975"/>
            <a:ext cx="469900" cy="44132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F832E73-9130-4D8E-F5B9-B6A54CA57505}"/>
              </a:ext>
            </a:extLst>
          </p:cNvPr>
          <p:cNvSpPr txBox="1"/>
          <p:nvPr/>
        </p:nvSpPr>
        <p:spPr>
          <a:xfrm>
            <a:off x="2952750" y="5493124"/>
            <a:ext cx="3333750" cy="1007199"/>
          </a:xfrm>
          <a:prstGeom prst="rect">
            <a:avLst/>
          </a:prstGeom>
          <a:noFill/>
        </p:spPr>
        <p:txBody>
          <a:bodyPr wrap="square" rtlCol="0">
            <a:spAutoFit/>
          </a:bodyPr>
          <a:lstStyle/>
          <a:p>
            <a:pPr algn="just" hangingPunct="0">
              <a:lnSpc>
                <a:spcPct val="130000"/>
              </a:lnSpc>
            </a:pPr>
            <a:r>
              <a:rPr lang="zh-CN" altLang="en-US" sz="1600" b="1" spc="100" dirty="0">
                <a:solidFill>
                  <a:schemeClr val="accent1"/>
                </a:solidFill>
                <a:latin typeface="宋体" panose="02010600030101010101" pitchFamily="2" charset="-122"/>
                <a:ea typeface="宋体" panose="02010600030101010101" pitchFamily="2" charset="-122"/>
              </a:rPr>
              <a:t>如何在保证精度的前提下降低模型参数量与计算复杂度，满足低算力设备要求。</a:t>
            </a:r>
          </a:p>
        </p:txBody>
      </p:sp>
      <p:cxnSp>
        <p:nvCxnSpPr>
          <p:cNvPr id="23" name="直接箭头连接符 22">
            <a:extLst>
              <a:ext uri="{FF2B5EF4-FFF2-40B4-BE49-F238E27FC236}">
                <a16:creationId xmlns:a16="http://schemas.microsoft.com/office/drawing/2014/main" id="{383CB2A9-0B7F-D0AA-7A7B-F458F10A03CF}"/>
              </a:ext>
            </a:extLst>
          </p:cNvPr>
          <p:cNvCxnSpPr>
            <a:endCxn id="21" idx="1"/>
          </p:cNvCxnSpPr>
          <p:nvPr/>
        </p:nvCxnSpPr>
        <p:spPr>
          <a:xfrm>
            <a:off x="2482850" y="5587253"/>
            <a:ext cx="383456" cy="36576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78971" y="1829524"/>
            <a:ext cx="701691"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2</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068267" y="2282204"/>
            <a:ext cx="1964443" cy="525978"/>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Two</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357129" y="4487966"/>
            <a:ext cx="69492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8971" y="3794030"/>
            <a:ext cx="6909457"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贰</a:t>
            </a:r>
            <a:endParaRPr lang="zh-CN" altLang="en-US" sz="20000" dirty="0">
              <a:solidFill>
                <a:srgbClr val="FFF2CC"/>
              </a:solidFill>
            </a:endParaRPr>
          </a:p>
        </p:txBody>
      </p:sp>
      <p:sp>
        <p:nvSpPr>
          <p:cNvPr id="9" name="文本框 8"/>
          <p:cNvSpPr txBox="1"/>
          <p:nvPr/>
        </p:nvSpPr>
        <p:spPr>
          <a:xfrm>
            <a:off x="2106148" y="3678659"/>
            <a:ext cx="6746315" cy="742319"/>
          </a:xfrm>
          <a:prstGeom prst="rect">
            <a:avLst/>
          </a:prstGeom>
          <a:noFill/>
        </p:spPr>
        <p:txBody>
          <a:bodyPr wrap="squar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研究内容与方法</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COMMONDATA" val="eyJoZGlkIjoiMDExMjRmN2JjYzQ3NDg3MmI0YjRjYTczNjg0ZmMzMTc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2c16c022-e6ca-462d-961d-143c8f253859}"/>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6091</Words>
  <Application>Microsoft Office PowerPoint</Application>
  <PresentationFormat>宽屏</PresentationFormat>
  <Paragraphs>383</Paragraphs>
  <Slides>28</Slides>
  <Notes>23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28</vt:i4>
      </vt:variant>
    </vt:vector>
  </HeadingPairs>
  <TitlesOfParts>
    <vt:vector size="46" baseType="lpstr">
      <vt:lpstr>-apple-system</vt:lpstr>
      <vt:lpstr>KaTeX_Main</vt:lpstr>
      <vt:lpstr>NimbusRomNo9L-Medi</vt:lpstr>
      <vt:lpstr>等线</vt:lpstr>
      <vt:lpstr>等线 Light</vt:lpstr>
      <vt:lpstr>思源黑体 CN Heavy</vt:lpstr>
      <vt:lpstr>思源黑体 CN Medium</vt:lpstr>
      <vt:lpstr>思源黑体 CN Normal</vt:lpstr>
      <vt:lpstr>思源宋体 Heavy</vt:lpstr>
      <vt:lpstr>宋体</vt:lpstr>
      <vt:lpstr>微软雅黑</vt:lpstr>
      <vt:lpstr>优设标题黑</vt:lpstr>
      <vt:lpstr>Arial</vt:lpstr>
      <vt:lpstr>Noto Sans</vt:lpstr>
      <vt:lpstr>Times New Roman</vt:lpstr>
      <vt:lpstr>Wingdings</vt:lpstr>
      <vt:lpstr>Office 主题​​</vt:lpstr>
      <vt:lpstr>2_OfficePLUS</vt:lpstr>
      <vt:lpstr>PowerPoint 演示文稿</vt:lpstr>
      <vt:lpstr>PowerPoint 演示文稿</vt:lpstr>
      <vt:lpstr>PowerPoint 演示文稿</vt:lpstr>
      <vt:lpstr>研究背景与现状 </vt:lpstr>
      <vt:lpstr>研究背景与现状 </vt:lpstr>
      <vt:lpstr>研究背景与现状 </vt:lpstr>
      <vt:lpstr>研究背景与现状 </vt:lpstr>
      <vt:lpstr>研究背景与现状</vt:lpstr>
      <vt:lpstr>PowerPoint 演示文稿</vt:lpstr>
      <vt:lpstr>研究内容</vt:lpstr>
      <vt:lpstr>研究内容</vt:lpstr>
      <vt:lpstr>研究内容</vt:lpstr>
      <vt:lpstr>研究内容</vt:lpstr>
      <vt:lpstr>PowerPoint 演示文稿</vt:lpstr>
      <vt:lpstr>实验仿真</vt:lpstr>
      <vt:lpstr>实验仿真</vt:lpstr>
      <vt:lpstr>实验仿真</vt:lpstr>
      <vt:lpstr>实验仿真</vt:lpstr>
      <vt:lpstr>PowerPoint 演示文稿</vt:lpstr>
      <vt:lpstr>总结与未来进展</vt:lpstr>
      <vt:lpstr>参考文献</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赟昊 权</cp:lastModifiedBy>
  <cp:revision>354</cp:revision>
  <dcterms:created xsi:type="dcterms:W3CDTF">2020-04-17T07:46:00Z</dcterms:created>
  <dcterms:modified xsi:type="dcterms:W3CDTF">2024-05-20T08:52:20Z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58E51841452140729F14D76F469E2923_13</vt:lpwstr>
  </property>
</Properties>
</file>